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9"/>
  </p:notesMasterIdLst>
  <p:handoutMasterIdLst>
    <p:handoutMasterId r:id="rId20"/>
  </p:handoutMasterIdLst>
  <p:sldIdLst>
    <p:sldId id="256" r:id="rId5"/>
    <p:sldId id="258" r:id="rId6"/>
    <p:sldId id="271" r:id="rId7"/>
    <p:sldId id="260" r:id="rId8"/>
    <p:sldId id="262" r:id="rId9"/>
    <p:sldId id="261" r:id="rId10"/>
    <p:sldId id="263" r:id="rId11"/>
    <p:sldId id="264" r:id="rId12"/>
    <p:sldId id="265" r:id="rId13"/>
    <p:sldId id="266" r:id="rId14"/>
    <p:sldId id="267" r:id="rId15"/>
    <p:sldId id="268" r:id="rId16"/>
    <p:sldId id="269" r:id="rId17"/>
    <p:sldId id="270" r:id="rId18"/>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3"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492" autoAdjust="0"/>
  </p:normalViewPr>
  <p:slideViewPr>
    <p:cSldViewPr>
      <p:cViewPr>
        <p:scale>
          <a:sx n="67" d="100"/>
          <a:sy n="67" d="100"/>
        </p:scale>
        <p:origin x="858" y="168"/>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1986"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05E03B7-B591-4A2A-B695-014C5A39F13E}" type="datetimeFigureOut">
              <a:rPr lang="en-US"/>
              <a:t>9/18/2024</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8E322BB-75AD-4A1E-9661-2724167329F0}" type="slidenum">
              <a:rPr/>
              <a:t>‹#›</a:t>
            </a:fld>
            <a:endParaRPr/>
          </a:p>
        </p:txBody>
      </p:sp>
    </p:spTree>
    <p:extLst>
      <p:ext uri="{BB962C8B-B14F-4D97-AF65-F5344CB8AC3E}">
        <p14:creationId xmlns:p14="http://schemas.microsoft.com/office/powerpoint/2010/main" val="25127057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7DFBD7B-E4FB-4AA8-9540-FD148073ACB3}" type="datetimeFigureOut">
              <a:rPr lang="en-US"/>
              <a:t>9/18/2024</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045B7DE-1198-4F2F-B574-CA8CAE341642}" type="slidenum">
              <a:rPr/>
              <a:t>‹#›</a:t>
            </a:fld>
            <a:endParaRPr/>
          </a:p>
        </p:txBody>
      </p:sp>
    </p:spTree>
    <p:extLst>
      <p:ext uri="{BB962C8B-B14F-4D97-AF65-F5344CB8AC3E}">
        <p14:creationId xmlns:p14="http://schemas.microsoft.com/office/powerpoint/2010/main" val="188231245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7" name="squares"/>
          <p:cNvGrpSpPr/>
          <p:nvPr/>
        </p:nvGrpSpPr>
        <p:grpSpPr>
          <a:xfrm>
            <a:off x="0" y="1135743"/>
            <a:ext cx="1622332" cy="799981"/>
            <a:chOff x="0" y="452558"/>
            <a:chExt cx="914400" cy="524182"/>
          </a:xfrm>
        </p:grpSpPr>
        <p:sp>
          <p:nvSpPr>
            <p:cNvPr id="8" name="Rounded Rectangle 7"/>
            <p:cNvSpPr/>
            <p:nvPr/>
          </p:nvSpPr>
          <p:spPr>
            <a:xfrm>
              <a:off x="591671" y="452558"/>
              <a:ext cx="322729" cy="52418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ounded Rectangle 8"/>
            <p:cNvSpPr/>
            <p:nvPr/>
          </p:nvSpPr>
          <p:spPr>
            <a:xfrm>
              <a:off x="215154" y="452558"/>
              <a:ext cx="322729" cy="52418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ound Same Side Corner Rectangle 9"/>
            <p:cNvSpPr/>
            <p:nvPr/>
          </p:nvSpPr>
          <p:spPr>
            <a:xfrm rot="5400000">
              <a:off x="-181408" y="633966"/>
              <a:ext cx="524182" cy="161366"/>
            </a:xfrm>
            <a:prstGeom prst="round2SameRect">
              <a:avLst>
                <a:gd name="adj1" fmla="val 2916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ctrTitle"/>
          </p:nvPr>
        </p:nvSpPr>
        <p:spPr>
          <a:xfrm>
            <a:off x="1828324" y="362396"/>
            <a:ext cx="9141619" cy="1676400"/>
          </a:xfrm>
        </p:spPr>
        <p:txBody>
          <a:bodyPr>
            <a:noAutofit/>
          </a:bodyPr>
          <a:lstStyle>
            <a:lvl1pPr>
              <a:lnSpc>
                <a:spcPct val="80000"/>
              </a:lnSpc>
              <a:defRPr sz="6000"/>
            </a:lvl1pPr>
          </a:lstStyle>
          <a:p>
            <a:r>
              <a:rPr lang="en-US"/>
              <a:t>Click to edit Master title style</a:t>
            </a:r>
            <a:endParaRPr/>
          </a:p>
        </p:txBody>
      </p:sp>
      <p:sp>
        <p:nvSpPr>
          <p:cNvPr id="3" name="Subtitle 2"/>
          <p:cNvSpPr>
            <a:spLocks noGrp="1"/>
          </p:cNvSpPr>
          <p:nvPr>
            <p:ph type="subTitle" idx="1"/>
          </p:nvPr>
        </p:nvSpPr>
        <p:spPr>
          <a:xfrm>
            <a:off x="1828324" y="2089595"/>
            <a:ext cx="9141619" cy="886344"/>
          </a:xfrm>
        </p:spPr>
        <p:txBody>
          <a:bodyPr>
            <a:normAutofit/>
          </a:bodyPr>
          <a:lstStyle>
            <a:lvl1pPr marL="0" indent="0" algn="l">
              <a:buNone/>
              <a:defRPr sz="2800">
                <a:solidFill>
                  <a:schemeClr val="accent1">
                    <a:lumMod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7209051-6E81-43E8-9099-FF6A0C3DCFE8}" type="datetime1">
              <a:rPr lang="en-US"/>
              <a:t>9/18/2024</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3887510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CEAB04-7709-4C1E-A61A-74684A0170FC}" type="datetime1">
              <a:rPr lang="en-US"/>
              <a:t>9/18/2024</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2640825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squares"/>
          <p:cNvGrpSpPr/>
          <p:nvPr/>
        </p:nvGrpSpPr>
        <p:grpSpPr>
          <a:xfrm rot="5400000">
            <a:off x="9583007" y="233864"/>
            <a:ext cx="1063300" cy="524046"/>
            <a:chOff x="0" y="452558"/>
            <a:chExt cx="914400" cy="524182"/>
          </a:xfrm>
        </p:grpSpPr>
        <p:sp>
          <p:nvSpPr>
            <p:cNvPr id="8" name="Rounded Rectangle 7"/>
            <p:cNvSpPr/>
            <p:nvPr/>
          </p:nvSpPr>
          <p:spPr>
            <a:xfrm>
              <a:off x="591671" y="452558"/>
              <a:ext cx="322729" cy="52418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ounded Rectangle 8"/>
            <p:cNvSpPr/>
            <p:nvPr/>
          </p:nvSpPr>
          <p:spPr>
            <a:xfrm>
              <a:off x="215154" y="452558"/>
              <a:ext cx="322729" cy="52418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ound Same Side Corner Rectangle 9"/>
            <p:cNvSpPr/>
            <p:nvPr/>
          </p:nvSpPr>
          <p:spPr>
            <a:xfrm rot="5400000">
              <a:off x="-181408" y="633966"/>
              <a:ext cx="524182" cy="161366"/>
            </a:xfrm>
            <a:prstGeom prst="round2SameRect">
              <a:avLst>
                <a:gd name="adj1" fmla="val 2916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nvGrpSpPr>
          <p:cNvPr id="15" name="bottom graphic"/>
          <p:cNvGrpSpPr/>
          <p:nvPr/>
        </p:nvGrpSpPr>
        <p:grpSpPr>
          <a:xfrm>
            <a:off x="0" y="5395517"/>
            <a:ext cx="12188825" cy="1462483"/>
            <a:chOff x="0" y="4046638"/>
            <a:chExt cx="9144000" cy="1096862"/>
          </a:xfrm>
        </p:grpSpPr>
        <p:sp>
          <p:nvSpPr>
            <p:cNvPr id="16" name="Freeform 15"/>
            <p:cNvSpPr/>
            <p:nvPr/>
          </p:nvSpPr>
          <p:spPr bwMode="ltGray">
            <a:xfrm rot="5400000">
              <a:off x="4119794" y="119293"/>
              <a:ext cx="904412" cy="9144000"/>
            </a:xfrm>
            <a:custGeom>
              <a:avLst/>
              <a:gdLst/>
              <a:ahLst/>
              <a:cxnLst/>
              <a:rect l="l" t="t" r="r" b="b"/>
              <a:pathLst>
                <a:path w="904412" h="9144000">
                  <a:moveTo>
                    <a:pt x="0" y="0"/>
                  </a:moveTo>
                  <a:lnTo>
                    <a:pt x="904412" y="0"/>
                  </a:lnTo>
                  <a:lnTo>
                    <a:pt x="904412" y="9144000"/>
                  </a:lnTo>
                  <a:lnTo>
                    <a:pt x="391235" y="9144000"/>
                  </a:lnTo>
                  <a:cubicBezTo>
                    <a:pt x="445385" y="6730684"/>
                    <a:pt x="250230" y="1995757"/>
                    <a:pt x="0" y="0"/>
                  </a:cubicBez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7" name="Rectangle 72"/>
            <p:cNvSpPr/>
            <p:nvPr/>
          </p:nvSpPr>
          <p:spPr bwMode="ltGray">
            <a:xfrm rot="5400000">
              <a:off x="4023569" y="23069"/>
              <a:ext cx="1096862" cy="9144000"/>
            </a:xfrm>
            <a:custGeom>
              <a:avLst/>
              <a:gdLst/>
              <a:ahLst/>
              <a:cxnLst/>
              <a:rect l="l" t="t" r="r" b="b"/>
              <a:pathLst>
                <a:path w="1096862" h="914400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Vertical Title 1"/>
          <p:cNvSpPr>
            <a:spLocks noGrp="1"/>
          </p:cNvSpPr>
          <p:nvPr>
            <p:ph type="title" orient="vert"/>
          </p:nvPr>
        </p:nvSpPr>
        <p:spPr>
          <a:xfrm>
            <a:off x="9751060" y="1150514"/>
            <a:ext cx="1828324" cy="5021685"/>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8882" y="1150514"/>
            <a:ext cx="8227457" cy="5021685"/>
          </a:xfrm>
        </p:spPr>
        <p:txBody>
          <a:bodyPr vert="eaVert"/>
          <a:lstStyle>
            <a:lvl5pPr>
              <a:defRPr/>
            </a:lvl5pPr>
            <a:lvl6pPr>
              <a:defRPr/>
            </a:lvl6pPr>
            <a:lvl7pPr>
              <a:defRPr/>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C79BD0D-E0B1-4CED-AC65-708AC79EB9CD}" type="datetime1">
              <a:rPr lang="en-US"/>
              <a:t>9/18/2024</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81644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CC3EA6D-DF0B-4D4B-B359-5F1D1D0E30A4}" type="datetime1">
              <a:rPr lang="en-US"/>
              <a:t>9/18/2024</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3435150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squares"/>
          <p:cNvGrpSpPr/>
          <p:nvPr/>
        </p:nvGrpSpPr>
        <p:grpSpPr>
          <a:xfrm>
            <a:off x="0" y="3124415"/>
            <a:ext cx="1622332" cy="805061"/>
            <a:chOff x="0" y="2343311"/>
            <a:chExt cx="1217066" cy="603796"/>
          </a:xfrm>
        </p:grpSpPr>
        <p:sp>
          <p:nvSpPr>
            <p:cNvPr id="8" name="Rounded Rectangle 7"/>
            <p:cNvSpPr/>
            <p:nvPr/>
          </p:nvSpPr>
          <p:spPr>
            <a:xfrm>
              <a:off x="787514" y="2347123"/>
              <a:ext cx="429552" cy="599984"/>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ounded Rectangle 8"/>
            <p:cNvSpPr/>
            <p:nvPr/>
          </p:nvSpPr>
          <p:spPr>
            <a:xfrm>
              <a:off x="286370" y="2347123"/>
              <a:ext cx="429552" cy="599984"/>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ound Same Side Corner Rectangle 9"/>
            <p:cNvSpPr/>
            <p:nvPr/>
          </p:nvSpPr>
          <p:spPr>
            <a:xfrm rot="5400000">
              <a:off x="-192604" y="2535915"/>
              <a:ext cx="599986" cy="214778"/>
            </a:xfrm>
            <a:prstGeom prst="round2SameRect">
              <a:avLst>
                <a:gd name="adj1" fmla="val 2916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nvGrpSpPr>
          <p:cNvPr id="19" name="bottom graphic"/>
          <p:cNvGrpSpPr/>
          <p:nvPr/>
        </p:nvGrpSpPr>
        <p:grpSpPr>
          <a:xfrm>
            <a:off x="0" y="5409216"/>
            <a:ext cx="12188825" cy="1462483"/>
            <a:chOff x="0" y="4056912"/>
            <a:chExt cx="9144000" cy="1096862"/>
          </a:xfrm>
        </p:grpSpPr>
        <p:sp>
          <p:nvSpPr>
            <p:cNvPr id="20" name="Freeform 19"/>
            <p:cNvSpPr/>
            <p:nvPr/>
          </p:nvSpPr>
          <p:spPr bwMode="ltGray">
            <a:xfrm rot="5400000">
              <a:off x="4119794" y="119293"/>
              <a:ext cx="904412" cy="9144000"/>
            </a:xfrm>
            <a:custGeom>
              <a:avLst/>
              <a:gdLst/>
              <a:ahLst/>
              <a:cxnLst/>
              <a:rect l="l" t="t" r="r" b="b"/>
              <a:pathLst>
                <a:path w="904412" h="9144000">
                  <a:moveTo>
                    <a:pt x="0" y="0"/>
                  </a:moveTo>
                  <a:lnTo>
                    <a:pt x="904412" y="0"/>
                  </a:lnTo>
                  <a:lnTo>
                    <a:pt x="904412" y="9144000"/>
                  </a:lnTo>
                  <a:lnTo>
                    <a:pt x="391235" y="9144000"/>
                  </a:lnTo>
                  <a:cubicBezTo>
                    <a:pt x="445385" y="6730684"/>
                    <a:pt x="250230" y="1995757"/>
                    <a:pt x="0" y="0"/>
                  </a:cubicBez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1" name="Rectangle 72"/>
            <p:cNvSpPr/>
            <p:nvPr/>
          </p:nvSpPr>
          <p:spPr bwMode="ltGray">
            <a:xfrm rot="5400000">
              <a:off x="4023569" y="33343"/>
              <a:ext cx="1096862" cy="9144000"/>
            </a:xfrm>
            <a:custGeom>
              <a:avLst/>
              <a:gdLst/>
              <a:ahLst/>
              <a:cxnLst/>
              <a:rect l="l" t="t" r="r" b="b"/>
              <a:pathLst>
                <a:path w="1096862" h="914400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Title 1"/>
          <p:cNvSpPr>
            <a:spLocks noGrp="1"/>
          </p:cNvSpPr>
          <p:nvPr>
            <p:ph type="title"/>
          </p:nvPr>
        </p:nvSpPr>
        <p:spPr>
          <a:xfrm>
            <a:off x="1828324" y="1932518"/>
            <a:ext cx="9141619" cy="2105367"/>
          </a:xfrm>
        </p:spPr>
        <p:txBody>
          <a:bodyPr anchor="b">
            <a:normAutofit/>
          </a:bodyPr>
          <a:lstStyle>
            <a:lvl1pPr algn="l">
              <a:defRPr sz="6000" b="0" cap="none" baseline="0"/>
            </a:lvl1pPr>
          </a:lstStyle>
          <a:p>
            <a:r>
              <a:rPr lang="en-US"/>
              <a:t>Click to edit Master title style</a:t>
            </a:r>
            <a:endParaRPr/>
          </a:p>
        </p:txBody>
      </p:sp>
      <p:sp>
        <p:nvSpPr>
          <p:cNvPr id="3" name="Text Placeholder 2"/>
          <p:cNvSpPr>
            <a:spLocks noGrp="1"/>
          </p:cNvSpPr>
          <p:nvPr>
            <p:ph type="body" idx="1"/>
          </p:nvPr>
        </p:nvSpPr>
        <p:spPr>
          <a:xfrm>
            <a:off x="1828324" y="4084264"/>
            <a:ext cx="9141619" cy="933297"/>
          </a:xfrm>
        </p:spPr>
        <p:txBody>
          <a:bodyPr anchor="t">
            <a:normAutofit/>
          </a:bodyPr>
          <a:lstStyle>
            <a:lvl1pPr marL="0" indent="0">
              <a:buNone/>
              <a:defRPr sz="2800">
                <a:solidFill>
                  <a:schemeClr val="accent1">
                    <a:lumMod val="75000"/>
                  </a:schemeClr>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977EDB99-15BC-4479-BAC5-1E502E66917A}" type="datetime1">
              <a:rPr lang="en-US"/>
              <a:t>9/18/2024</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1435693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41412" y="152400"/>
            <a:ext cx="9751060" cy="1295400"/>
          </a:xfrm>
        </p:spPr>
        <p:txBody>
          <a:bodyPr/>
          <a:lstStyle/>
          <a:p>
            <a:r>
              <a:rPr lang="en-US"/>
              <a:t>Click to edit Master title style</a:t>
            </a:r>
            <a:endParaRPr/>
          </a:p>
        </p:txBody>
      </p:sp>
      <p:sp>
        <p:nvSpPr>
          <p:cNvPr id="3" name="Content Placeholder 2"/>
          <p:cNvSpPr>
            <a:spLocks noGrp="1"/>
          </p:cNvSpPr>
          <p:nvPr>
            <p:ph sz="half" idx="1"/>
          </p:nvPr>
        </p:nvSpPr>
        <p:spPr>
          <a:xfrm>
            <a:off x="1141412" y="1600200"/>
            <a:ext cx="4875530" cy="4572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094412" y="1600200"/>
            <a:ext cx="4875530" cy="4572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4067C2A3-CD19-48AB-9F64-ECCF75182EDD}" type="datetime1">
              <a:rPr lang="en-US"/>
              <a:t>9/18/2024</a:t>
            </a:fld>
            <a:endParaRPr/>
          </a:p>
        </p:txBody>
      </p:sp>
      <p:sp>
        <p:nvSpPr>
          <p:cNvPr id="7" name="Slide Number Placeholder 6"/>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1297796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2" y="152400"/>
            <a:ext cx="9751060" cy="1295400"/>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141412" y="1524000"/>
            <a:ext cx="4875530" cy="816429"/>
          </a:xfrm>
        </p:spPr>
        <p:txBody>
          <a:bodyPr anchor="ctr">
            <a:normAutofit/>
          </a:bodyPr>
          <a:lstStyle>
            <a:lvl1pPr marL="0" indent="0">
              <a:buNone/>
              <a:defRPr sz="2800" b="0">
                <a:solidFill>
                  <a:schemeClr val="accent1">
                    <a:lumMod val="75000"/>
                  </a:schemeClr>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1141412" y="2413000"/>
            <a:ext cx="4875530" cy="3759199"/>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094412" y="1524000"/>
            <a:ext cx="4875530" cy="816429"/>
          </a:xfrm>
        </p:spPr>
        <p:txBody>
          <a:bodyPr anchor="ctr">
            <a:normAutofit/>
          </a:bodyPr>
          <a:lstStyle>
            <a:lvl1pPr marL="0" indent="0">
              <a:buNone/>
              <a:defRPr sz="2800" b="0">
                <a:solidFill>
                  <a:schemeClr val="accent1">
                    <a:lumMod val="75000"/>
                  </a:schemeClr>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094412" y="2413000"/>
            <a:ext cx="4875530" cy="3759199"/>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0363E8C1-7C87-4705-AB97-8CD17D208E3F}" type="datetime1">
              <a:rPr lang="en-US"/>
              <a:t>9/18/2024</a:t>
            </a:fld>
            <a:endParaRPr/>
          </a:p>
        </p:txBody>
      </p:sp>
      <p:sp>
        <p:nvSpPr>
          <p:cNvPr id="9" name="Slide Number Placeholder 8"/>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48703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E20C624E-DF92-4841-B9B9-DD11AA239B85}" type="datetime1">
              <a:rPr lang="en-US"/>
              <a:t>9/18/2024</a:t>
            </a:fld>
            <a:endParaRPr/>
          </a:p>
        </p:txBody>
      </p:sp>
      <p:sp>
        <p:nvSpPr>
          <p:cNvPr id="5" name="Slide Number Placeholder 4"/>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9690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8" name="bottom graphic"/>
          <p:cNvGrpSpPr/>
          <p:nvPr/>
        </p:nvGrpSpPr>
        <p:grpSpPr>
          <a:xfrm>
            <a:off x="0" y="5409216"/>
            <a:ext cx="12188825" cy="1462483"/>
            <a:chOff x="0" y="4056912"/>
            <a:chExt cx="9144000" cy="1096862"/>
          </a:xfrm>
        </p:grpSpPr>
        <p:sp>
          <p:nvSpPr>
            <p:cNvPr id="9" name="Freeform 8"/>
            <p:cNvSpPr/>
            <p:nvPr/>
          </p:nvSpPr>
          <p:spPr bwMode="ltGray">
            <a:xfrm rot="5400000">
              <a:off x="4119794" y="119293"/>
              <a:ext cx="904412" cy="9144000"/>
            </a:xfrm>
            <a:custGeom>
              <a:avLst/>
              <a:gdLst/>
              <a:ahLst/>
              <a:cxnLst/>
              <a:rect l="l" t="t" r="r" b="b"/>
              <a:pathLst>
                <a:path w="904412" h="9144000">
                  <a:moveTo>
                    <a:pt x="0" y="0"/>
                  </a:moveTo>
                  <a:lnTo>
                    <a:pt x="904412" y="0"/>
                  </a:lnTo>
                  <a:lnTo>
                    <a:pt x="904412" y="9144000"/>
                  </a:lnTo>
                  <a:lnTo>
                    <a:pt x="391235" y="9144000"/>
                  </a:lnTo>
                  <a:cubicBezTo>
                    <a:pt x="445385" y="6730684"/>
                    <a:pt x="250230" y="1995757"/>
                    <a:pt x="0" y="0"/>
                  </a:cubicBez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72"/>
            <p:cNvSpPr/>
            <p:nvPr/>
          </p:nvSpPr>
          <p:spPr bwMode="ltGray">
            <a:xfrm rot="5400000">
              <a:off x="4023569" y="33343"/>
              <a:ext cx="1096862" cy="9144000"/>
            </a:xfrm>
            <a:custGeom>
              <a:avLst/>
              <a:gdLst/>
              <a:ahLst/>
              <a:cxnLst/>
              <a:rect l="l" t="t" r="r" b="b"/>
              <a:pathLst>
                <a:path w="1096862" h="914400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FBDA3AE1-4360-4D5B-BDBC-656B872DD533}" type="datetime1">
              <a:rPr lang="en-US"/>
              <a:t>9/18/2024</a:t>
            </a:fld>
            <a:endParaRPr/>
          </a:p>
        </p:txBody>
      </p:sp>
      <p:sp>
        <p:nvSpPr>
          <p:cNvPr id="4" name="Slide Number Placeholder 3"/>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2225395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lvl1pPr algn="l">
              <a:defRPr sz="3600" b="0"/>
            </a:lvl1pPr>
          </a:lstStyle>
          <a:p>
            <a:r>
              <a:rPr lang="en-US"/>
              <a:t>Click to edit Master title style</a:t>
            </a:r>
            <a:endParaRPr/>
          </a:p>
        </p:txBody>
      </p:sp>
      <p:sp>
        <p:nvSpPr>
          <p:cNvPr id="3" name="Content Placeholder 2"/>
          <p:cNvSpPr>
            <a:spLocks noGrp="1"/>
          </p:cNvSpPr>
          <p:nvPr>
            <p:ph idx="1"/>
          </p:nvPr>
        </p:nvSpPr>
        <p:spPr>
          <a:xfrm>
            <a:off x="4875530" y="1600200"/>
            <a:ext cx="6094413" cy="4572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1218883" y="1600202"/>
            <a:ext cx="3453500" cy="4571999"/>
          </a:xfrm>
        </p:spPr>
        <p:txBody>
          <a:bodyPr>
            <a:normAutofit/>
          </a:bodyPr>
          <a:lstStyle>
            <a:lvl1pPr marL="0" indent="0">
              <a:buNone/>
              <a:defRPr sz="2800">
                <a:solidFill>
                  <a:schemeClr val="accent1">
                    <a:lumMod val="75000"/>
                  </a:schemeClr>
                </a:solidFill>
              </a:defRPr>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20990708-46A4-4851-883E-8DFB8939107E}" type="datetime1">
              <a:rPr lang="en-US"/>
              <a:t>9/18/2024</a:t>
            </a:fld>
            <a:endParaRPr/>
          </a:p>
        </p:txBody>
      </p:sp>
      <p:sp>
        <p:nvSpPr>
          <p:cNvPr id="7" name="Slide Number Placeholder 6"/>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3483960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lvl1pPr algn="l">
              <a:defRPr sz="36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218887" y="1600200"/>
            <a:ext cx="6703850" cy="3657600"/>
          </a:xfrm>
          <a:prstGeom prst="roundRect">
            <a:avLst>
              <a:gd name="adj" fmla="val 3098"/>
            </a:avLst>
          </a:prstGeom>
        </p:spPr>
        <p:txBody>
          <a:bodyPr>
            <a:normAutofit/>
          </a:bodyPr>
          <a:lstStyle>
            <a:lvl1pPr marL="0" indent="0">
              <a:buNone/>
              <a:defRPr sz="27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4" name="Text Placeholder 3"/>
          <p:cNvSpPr>
            <a:spLocks noGrp="1"/>
          </p:cNvSpPr>
          <p:nvPr>
            <p:ph type="body" sz="half" idx="2"/>
          </p:nvPr>
        </p:nvSpPr>
        <p:spPr>
          <a:xfrm>
            <a:off x="8125883" y="1600200"/>
            <a:ext cx="2844059" cy="3759200"/>
          </a:xfrm>
        </p:spPr>
        <p:txBody>
          <a:bodyPr anchor="b">
            <a:normAutofit/>
          </a:bodyPr>
          <a:lstStyle>
            <a:lvl1pPr marL="0" indent="0">
              <a:buNone/>
              <a:defRPr sz="2800">
                <a:solidFill>
                  <a:schemeClr val="accent1">
                    <a:lumMod val="75000"/>
                  </a:schemeClr>
                </a:solidFill>
              </a:defRPr>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AE88EFFC-86AE-4294-A319-CAFC2651994B}" type="datetime1">
              <a:rPr lang="en-US"/>
              <a:t>9/18/2024</a:t>
            </a:fld>
            <a:endParaRPr/>
          </a:p>
        </p:txBody>
      </p:sp>
      <p:sp>
        <p:nvSpPr>
          <p:cNvPr id="7" name="Slide Number Placeholder 6"/>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1442985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1" name="bottom graphic"/>
          <p:cNvGrpSpPr/>
          <p:nvPr/>
        </p:nvGrpSpPr>
        <p:grpSpPr>
          <a:xfrm>
            <a:off x="0" y="5409216"/>
            <a:ext cx="12188825" cy="1462483"/>
            <a:chOff x="0" y="4056912"/>
            <a:chExt cx="9144000" cy="1096862"/>
          </a:xfrm>
        </p:grpSpPr>
        <p:sp>
          <p:nvSpPr>
            <p:cNvPr id="21" name="Freeform 20"/>
            <p:cNvSpPr/>
            <p:nvPr/>
          </p:nvSpPr>
          <p:spPr bwMode="ltGray">
            <a:xfrm rot="5400000">
              <a:off x="4119794" y="119293"/>
              <a:ext cx="904412" cy="9144000"/>
            </a:xfrm>
            <a:custGeom>
              <a:avLst/>
              <a:gdLst/>
              <a:ahLst/>
              <a:cxnLst/>
              <a:rect l="l" t="t" r="r" b="b"/>
              <a:pathLst>
                <a:path w="904412" h="9144000">
                  <a:moveTo>
                    <a:pt x="0" y="0"/>
                  </a:moveTo>
                  <a:lnTo>
                    <a:pt x="904412" y="0"/>
                  </a:lnTo>
                  <a:lnTo>
                    <a:pt x="904412" y="9144000"/>
                  </a:lnTo>
                  <a:lnTo>
                    <a:pt x="391235" y="9144000"/>
                  </a:lnTo>
                  <a:cubicBezTo>
                    <a:pt x="445385" y="6730684"/>
                    <a:pt x="250230" y="1995757"/>
                    <a:pt x="0" y="0"/>
                  </a:cubicBez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8" name="Rectangle 72"/>
            <p:cNvSpPr/>
            <p:nvPr/>
          </p:nvSpPr>
          <p:spPr bwMode="ltGray">
            <a:xfrm rot="5400000">
              <a:off x="4023569" y="33343"/>
              <a:ext cx="1096862" cy="9144000"/>
            </a:xfrm>
            <a:custGeom>
              <a:avLst/>
              <a:gdLst/>
              <a:ahLst/>
              <a:cxnLst/>
              <a:rect l="l" t="t" r="r" b="b"/>
              <a:pathLst>
                <a:path w="1096862" h="914400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grpSp>
        <p:nvGrpSpPr>
          <p:cNvPr id="7" name="squares"/>
          <p:cNvGrpSpPr/>
          <p:nvPr/>
        </p:nvGrpSpPr>
        <p:grpSpPr>
          <a:xfrm>
            <a:off x="1" y="800551"/>
            <a:ext cx="1063023" cy="524183"/>
            <a:chOff x="0" y="452558"/>
            <a:chExt cx="914400" cy="524182"/>
          </a:xfrm>
        </p:grpSpPr>
        <p:sp>
          <p:nvSpPr>
            <p:cNvPr id="8" name="Rounded Rectangle 7"/>
            <p:cNvSpPr/>
            <p:nvPr/>
          </p:nvSpPr>
          <p:spPr>
            <a:xfrm>
              <a:off x="591671" y="452558"/>
              <a:ext cx="322729" cy="52418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ounded Rectangle 8"/>
            <p:cNvSpPr/>
            <p:nvPr/>
          </p:nvSpPr>
          <p:spPr>
            <a:xfrm>
              <a:off x="215154" y="452558"/>
              <a:ext cx="322729" cy="52418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ound Same Side Corner Rectangle 9"/>
            <p:cNvSpPr/>
            <p:nvPr/>
          </p:nvSpPr>
          <p:spPr>
            <a:xfrm rot="5400000">
              <a:off x="-181408" y="633966"/>
              <a:ext cx="524182" cy="161366"/>
            </a:xfrm>
            <a:prstGeom prst="round2SameRect">
              <a:avLst>
                <a:gd name="adj1" fmla="val 2916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1218883" y="152400"/>
            <a:ext cx="9751060" cy="1295400"/>
          </a:xfrm>
          <a:prstGeom prst="rect">
            <a:avLst/>
          </a:prstGeom>
        </p:spPr>
        <p:txBody>
          <a:bodyPr vert="horz" lIns="121899" tIns="60949" rIns="121899" bIns="60949" rtlCol="0" anchor="b">
            <a:normAutofit/>
          </a:bodyPr>
          <a:lstStyle/>
          <a:p>
            <a:r>
              <a:rPr lang="en-US"/>
              <a:t>Click to edit Master title style</a:t>
            </a:r>
            <a:endParaRPr/>
          </a:p>
        </p:txBody>
      </p:sp>
      <p:sp>
        <p:nvSpPr>
          <p:cNvPr id="3" name="Text Placeholder 2"/>
          <p:cNvSpPr>
            <a:spLocks noGrp="1"/>
          </p:cNvSpPr>
          <p:nvPr>
            <p:ph type="body" idx="1"/>
          </p:nvPr>
        </p:nvSpPr>
        <p:spPr>
          <a:xfrm>
            <a:off x="1218883" y="1600200"/>
            <a:ext cx="9751060" cy="4572000"/>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218883" y="6448425"/>
            <a:ext cx="8288401" cy="180976"/>
          </a:xfrm>
          <a:prstGeom prst="rect">
            <a:avLst/>
          </a:prstGeom>
        </p:spPr>
        <p:txBody>
          <a:bodyPr vert="horz" lIns="121899" tIns="60949" rIns="121899" bIns="60949" rtlCol="0" anchor="ctr"/>
          <a:lstStyle>
            <a:lvl1pPr algn="l">
              <a:defRPr sz="1200">
                <a:solidFill>
                  <a:schemeClr val="tx1"/>
                </a:solidFill>
              </a:defRPr>
            </a:lvl1pPr>
          </a:lstStyle>
          <a:p>
            <a:r>
              <a:rPr lang="en-US" dirty="0"/>
              <a:t>Add a footer</a:t>
            </a:r>
          </a:p>
        </p:txBody>
      </p:sp>
      <p:sp>
        <p:nvSpPr>
          <p:cNvPr id="4" name="Date Placeholder 3"/>
          <p:cNvSpPr>
            <a:spLocks noGrp="1"/>
          </p:cNvSpPr>
          <p:nvPr>
            <p:ph type="dt" sz="half" idx="2"/>
          </p:nvPr>
        </p:nvSpPr>
        <p:spPr>
          <a:xfrm>
            <a:off x="9547913" y="6448425"/>
            <a:ext cx="1422030" cy="180976"/>
          </a:xfrm>
          <a:prstGeom prst="rect">
            <a:avLst/>
          </a:prstGeom>
        </p:spPr>
        <p:txBody>
          <a:bodyPr vert="horz" lIns="121899" tIns="60949" rIns="121899" bIns="60949" rtlCol="0" anchor="ctr"/>
          <a:lstStyle>
            <a:lvl1pPr algn="r">
              <a:defRPr sz="1200">
                <a:solidFill>
                  <a:schemeClr val="tx1"/>
                </a:solidFill>
              </a:defRPr>
            </a:lvl1pPr>
          </a:lstStyle>
          <a:p>
            <a:fld id="{D29E8617-6EA8-4B97-A5E8-E18E98765EE2}" type="datetime1">
              <a:rPr lang="en-US"/>
              <a:pPr/>
              <a:t>9/18/2024</a:t>
            </a:fld>
            <a:endParaRPr dirty="0"/>
          </a:p>
        </p:txBody>
      </p:sp>
      <p:sp>
        <p:nvSpPr>
          <p:cNvPr id="6" name="Slide Number Placeholder 5"/>
          <p:cNvSpPr>
            <a:spLocks noGrp="1"/>
          </p:cNvSpPr>
          <p:nvPr>
            <p:ph type="sldNum" sz="quarter" idx="4"/>
          </p:nvPr>
        </p:nvSpPr>
        <p:spPr>
          <a:xfrm>
            <a:off x="11071516" y="6448425"/>
            <a:ext cx="812588" cy="180976"/>
          </a:xfrm>
          <a:prstGeom prst="rect">
            <a:avLst/>
          </a:prstGeom>
        </p:spPr>
        <p:txBody>
          <a:bodyPr vert="horz" lIns="121899" tIns="60949" rIns="121899" bIns="60949" rtlCol="0" anchor="ctr"/>
          <a:lstStyle>
            <a:lvl1pPr algn="r">
              <a:defRPr sz="1200">
                <a:solidFill>
                  <a:schemeClr val="tx1"/>
                </a:solidFill>
              </a:defRPr>
            </a:lvl1pPr>
          </a:lstStyle>
          <a:p>
            <a:fld id="{34C99D79-8A4B-4031-B1E0-AF26F8EDF2BC}" type="slidenum">
              <a:rPr/>
              <a:pPr/>
              <a:t>‹#›</a:t>
            </a:fld>
            <a:endParaRPr/>
          </a:p>
        </p:txBody>
      </p:sp>
    </p:spTree>
    <p:extLst>
      <p:ext uri="{BB962C8B-B14F-4D97-AF65-F5344CB8AC3E}">
        <p14:creationId xmlns:p14="http://schemas.microsoft.com/office/powerpoint/2010/main" val="17826826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1218987" rtl="0" eaLnBrk="1" latinLnBrk="0" hangingPunct="1">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800"/>
        </a:spcBef>
        <a:buClr>
          <a:schemeClr val="accent1">
            <a:lumMod val="75000"/>
          </a:schemeClr>
        </a:buClr>
        <a:buFont typeface="Arial" pitchFamily="34" charset="0"/>
        <a:buChar char="•"/>
        <a:defRPr sz="2800" kern="1200">
          <a:solidFill>
            <a:schemeClr val="tx1"/>
          </a:solidFill>
          <a:latin typeface="+mn-lt"/>
          <a:ea typeface="+mn-ea"/>
          <a:cs typeface="+mn-cs"/>
        </a:defRPr>
      </a:lvl1pPr>
      <a:lvl2pPr marL="755772" indent="-304747" algn="l" defTabSz="1218987" rtl="0" eaLnBrk="1" latinLnBrk="0" hangingPunct="1">
        <a:lnSpc>
          <a:spcPct val="90000"/>
        </a:lnSpc>
        <a:spcBef>
          <a:spcPts val="1200"/>
        </a:spcBef>
        <a:buClr>
          <a:schemeClr val="accent1">
            <a:lumMod val="75000"/>
          </a:schemeClr>
        </a:buClr>
        <a:buFont typeface="Arial" pitchFamily="34" charset="0"/>
        <a:buChar char="–"/>
        <a:defRPr sz="2400" kern="1200">
          <a:solidFill>
            <a:schemeClr val="tx1"/>
          </a:solidFill>
          <a:latin typeface="+mn-lt"/>
          <a:ea typeface="+mn-ea"/>
          <a:cs typeface="+mn-cs"/>
        </a:defRPr>
      </a:lvl2pPr>
      <a:lvl3pPr marL="120679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3pPr>
      <a:lvl4pPr marL="1657822"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4pPr>
      <a:lvl5pPr marL="210884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5pPr>
      <a:lvl6pPr marL="255987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6pPr>
      <a:lvl7pPr marL="301089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7pPr>
      <a:lvl8pPr marL="346192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8pPr>
      <a:lvl9pPr marL="391294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28324" y="362396"/>
            <a:ext cx="9676288" cy="1676400"/>
          </a:xfrm>
        </p:spPr>
        <p:txBody>
          <a:bodyPr/>
          <a:lstStyle/>
          <a:p>
            <a:r>
              <a:rPr lang="en-US" dirty="0"/>
              <a:t>Predicting Nutrition Density</a:t>
            </a:r>
          </a:p>
        </p:txBody>
      </p:sp>
      <p:sp>
        <p:nvSpPr>
          <p:cNvPr id="3" name="Subtitle 2"/>
          <p:cNvSpPr>
            <a:spLocks noGrp="1"/>
          </p:cNvSpPr>
          <p:nvPr>
            <p:ph type="subTitle" idx="1"/>
          </p:nvPr>
        </p:nvSpPr>
        <p:spPr/>
        <p:txBody>
          <a:bodyPr/>
          <a:lstStyle/>
          <a:p>
            <a:pPr algn="ctr"/>
            <a:r>
              <a:rPr lang="en-US" dirty="0"/>
              <a:t>David Berberena</a:t>
            </a:r>
          </a:p>
        </p:txBody>
      </p:sp>
      <p:pic>
        <p:nvPicPr>
          <p:cNvPr id="4" name="Audio 3">
            <a:hlinkClick r:id="" action="ppaction://media"/>
            <a:extLst>
              <a:ext uri="{FF2B5EF4-FFF2-40B4-BE49-F238E27FC236}">
                <a16:creationId xmlns:a16="http://schemas.microsoft.com/office/drawing/2014/main" id="{278309B0-958C-84BD-1148-23AB8608BE14}"/>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2801835050"/>
      </p:ext>
    </p:extLst>
  </p:cSld>
  <p:clrMapOvr>
    <a:masterClrMapping/>
  </p:clrMapOvr>
  <mc:AlternateContent xmlns:mc="http://schemas.openxmlformats.org/markup-compatibility/2006">
    <mc:Choice xmlns:p14="http://schemas.microsoft.com/office/powerpoint/2010/main" Requires="p14">
      <p:transition spd="med" p14:dur="700" advTm="9476">
        <p:fade/>
      </p:transition>
    </mc:Choice>
    <mc:Fallback>
      <p:transition spd="med" advTm="947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BAE8C-FB72-DC4E-6A2A-66966B041023}"/>
              </a:ext>
            </a:extLst>
          </p:cNvPr>
          <p:cNvSpPr>
            <a:spLocks noGrp="1"/>
          </p:cNvSpPr>
          <p:nvPr>
            <p:ph type="title"/>
          </p:nvPr>
        </p:nvSpPr>
        <p:spPr>
          <a:xfrm>
            <a:off x="1218882" y="188259"/>
            <a:ext cx="9751060" cy="1295400"/>
          </a:xfrm>
        </p:spPr>
        <p:txBody>
          <a:bodyPr/>
          <a:lstStyle/>
          <a:p>
            <a:pPr algn="ctr"/>
            <a:r>
              <a:rPr lang="en-US" dirty="0">
                <a:latin typeface="Algerian" panose="04020705040A02060702" pitchFamily="82" charset="0"/>
              </a:rPr>
              <a:t>Results</a:t>
            </a:r>
          </a:p>
        </p:txBody>
      </p:sp>
      <p:graphicFrame>
        <p:nvGraphicFramePr>
          <p:cNvPr id="4" name="Content Placeholder 3">
            <a:extLst>
              <a:ext uri="{FF2B5EF4-FFF2-40B4-BE49-F238E27FC236}">
                <a16:creationId xmlns:a16="http://schemas.microsoft.com/office/drawing/2014/main" id="{04FFB2DD-16D4-4010-796A-84C4E7AFD423}"/>
              </a:ext>
            </a:extLst>
          </p:cNvPr>
          <p:cNvGraphicFramePr>
            <a:graphicFrameLocks noGrp="1"/>
          </p:cNvGraphicFramePr>
          <p:nvPr>
            <p:ph idx="1"/>
            <p:extLst>
              <p:ext uri="{D42A27DB-BD31-4B8C-83A1-F6EECF244321}">
                <p14:modId xmlns:p14="http://schemas.microsoft.com/office/powerpoint/2010/main" val="3719415399"/>
              </p:ext>
            </p:extLst>
          </p:nvPr>
        </p:nvGraphicFramePr>
        <p:xfrm>
          <a:off x="1286681" y="1664459"/>
          <a:ext cx="9683262" cy="5005282"/>
        </p:xfrm>
        <a:graphic>
          <a:graphicData uri="http://schemas.openxmlformats.org/drawingml/2006/table">
            <a:tbl>
              <a:tblPr firstRow="1" bandRow="1">
                <a:tableStyleId>{5A111915-BE36-4E01-A7E5-04B1672EAD32}</a:tableStyleId>
              </a:tblPr>
              <a:tblGrid>
                <a:gridCol w="3989144">
                  <a:extLst>
                    <a:ext uri="{9D8B030D-6E8A-4147-A177-3AD203B41FA5}">
                      <a16:colId xmlns:a16="http://schemas.microsoft.com/office/drawing/2014/main" val="3794867748"/>
                    </a:ext>
                  </a:extLst>
                </a:gridCol>
                <a:gridCol w="2466364">
                  <a:extLst>
                    <a:ext uri="{9D8B030D-6E8A-4147-A177-3AD203B41FA5}">
                      <a16:colId xmlns:a16="http://schemas.microsoft.com/office/drawing/2014/main" val="2795538956"/>
                    </a:ext>
                  </a:extLst>
                </a:gridCol>
                <a:gridCol w="3227754">
                  <a:extLst>
                    <a:ext uri="{9D8B030D-6E8A-4147-A177-3AD203B41FA5}">
                      <a16:colId xmlns:a16="http://schemas.microsoft.com/office/drawing/2014/main" val="751186811"/>
                    </a:ext>
                  </a:extLst>
                </a:gridCol>
              </a:tblGrid>
              <a:tr h="640409">
                <a:tc>
                  <a:txBody>
                    <a:bodyPr/>
                    <a:lstStyle/>
                    <a:p>
                      <a:r>
                        <a:rPr lang="en-US" sz="2800" b="1" dirty="0">
                          <a:latin typeface="Arial" panose="020B0604020202020204" pitchFamily="34" charset="0"/>
                          <a:cs typeface="Arial" panose="020B0604020202020204" pitchFamily="34" charset="0"/>
                        </a:rPr>
                        <a:t>Model</a:t>
                      </a:r>
                    </a:p>
                  </a:txBody>
                  <a:tcPr/>
                </a:tc>
                <a:tc>
                  <a:txBody>
                    <a:bodyPr/>
                    <a:lstStyle/>
                    <a:p>
                      <a:r>
                        <a:rPr lang="en-US" sz="2800" b="1" dirty="0">
                          <a:latin typeface="Arial" panose="020B0604020202020204" pitchFamily="34" charset="0"/>
                          <a:cs typeface="Arial" panose="020B0604020202020204" pitchFamily="34" charset="0"/>
                        </a:rPr>
                        <a:t>RMSE</a:t>
                      </a:r>
                    </a:p>
                  </a:txBody>
                  <a:tcPr/>
                </a:tc>
                <a:tc>
                  <a:txBody>
                    <a:bodyPr/>
                    <a:lstStyle/>
                    <a:p>
                      <a:r>
                        <a:rPr lang="en-US" sz="2800" b="1" dirty="0">
                          <a:latin typeface="Arial" panose="020B0604020202020204" pitchFamily="34" charset="0"/>
                          <a:cs typeface="Arial" panose="020B0604020202020204" pitchFamily="34" charset="0"/>
                        </a:rPr>
                        <a:t>R</a:t>
                      </a:r>
                      <a:r>
                        <a:rPr lang="en-US" sz="2800" b="1" baseline="30000" dirty="0">
                          <a:latin typeface="Arial" panose="020B0604020202020204" pitchFamily="34" charset="0"/>
                          <a:cs typeface="Arial" panose="020B0604020202020204" pitchFamily="34" charset="0"/>
                        </a:rPr>
                        <a:t>2</a:t>
                      </a:r>
                      <a:endParaRPr lang="en-US" sz="2800" b="1"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515384646"/>
                  </a:ext>
                </a:extLst>
              </a:tr>
              <a:tr h="972357">
                <a:tc>
                  <a:txBody>
                    <a:bodyPr/>
                    <a:lstStyle/>
                    <a:p>
                      <a:r>
                        <a:rPr lang="en-US" sz="2800" b="0" dirty="0">
                          <a:latin typeface="Arial" panose="020B0604020202020204" pitchFamily="34" charset="0"/>
                          <a:cs typeface="Arial" panose="020B0604020202020204" pitchFamily="34" charset="0"/>
                        </a:rPr>
                        <a:t>OLS Model with L2 Normalization</a:t>
                      </a:r>
                    </a:p>
                  </a:txBody>
                  <a:tcPr>
                    <a:solidFill>
                      <a:schemeClr val="accent1">
                        <a:lumMod val="60000"/>
                        <a:lumOff val="40000"/>
                      </a:schemeClr>
                    </a:solidFill>
                  </a:tcPr>
                </a:tc>
                <a:tc>
                  <a:txBody>
                    <a:bodyPr/>
                    <a:lstStyle/>
                    <a:p>
                      <a:r>
                        <a:rPr lang="en-US" sz="2800" b="0" dirty="0">
                          <a:latin typeface="Arial" panose="020B0604020202020204" pitchFamily="34" charset="0"/>
                          <a:cs typeface="Arial" panose="020B0604020202020204" pitchFamily="34" charset="0"/>
                        </a:rPr>
                        <a:t>0.0328</a:t>
                      </a:r>
                    </a:p>
                  </a:txBody>
                  <a:tcPr>
                    <a:solidFill>
                      <a:schemeClr val="accent1">
                        <a:lumMod val="60000"/>
                        <a:lumOff val="40000"/>
                      </a:schemeClr>
                    </a:solidFill>
                  </a:tcPr>
                </a:tc>
                <a:tc>
                  <a:txBody>
                    <a:bodyPr/>
                    <a:lstStyle/>
                    <a:p>
                      <a:r>
                        <a:rPr lang="en-US" sz="2800" b="0" dirty="0">
                          <a:latin typeface="Arial" panose="020B0604020202020204" pitchFamily="34" charset="0"/>
                          <a:cs typeface="Arial" panose="020B0604020202020204" pitchFamily="34" charset="0"/>
                        </a:rPr>
                        <a:t>0.999</a:t>
                      </a:r>
                    </a:p>
                  </a:txBody>
                  <a:tcPr>
                    <a:solidFill>
                      <a:schemeClr val="accent1">
                        <a:lumMod val="60000"/>
                        <a:lumOff val="40000"/>
                      </a:schemeClr>
                    </a:solidFill>
                  </a:tcPr>
                </a:tc>
                <a:extLst>
                  <a:ext uri="{0D108BD9-81ED-4DB2-BD59-A6C34878D82A}">
                    <a16:rowId xmlns:a16="http://schemas.microsoft.com/office/drawing/2014/main" val="3880132860"/>
                  </a:ext>
                </a:extLst>
              </a:tr>
              <a:tr h="578462">
                <a:tc>
                  <a:txBody>
                    <a:bodyPr/>
                    <a:lstStyle/>
                    <a:p>
                      <a:r>
                        <a:rPr lang="en-US" sz="2800" b="0" dirty="0">
                          <a:latin typeface="Arial" panose="020B0604020202020204" pitchFamily="34" charset="0"/>
                          <a:cs typeface="Arial" panose="020B0604020202020204" pitchFamily="34" charset="0"/>
                        </a:rPr>
                        <a:t>Decision Tree</a:t>
                      </a:r>
                    </a:p>
                  </a:txBody>
                  <a:tcPr>
                    <a:solidFill>
                      <a:schemeClr val="accent1">
                        <a:lumMod val="20000"/>
                        <a:lumOff val="80000"/>
                      </a:schemeClr>
                    </a:solidFill>
                  </a:tcPr>
                </a:tc>
                <a:tc>
                  <a:txBody>
                    <a:bodyPr/>
                    <a:lstStyle/>
                    <a:p>
                      <a:r>
                        <a:rPr lang="en-US" sz="2800" b="0" dirty="0">
                          <a:latin typeface="Arial" panose="020B0604020202020204" pitchFamily="34" charset="0"/>
                          <a:cs typeface="Arial" panose="020B0604020202020204" pitchFamily="34" charset="0"/>
                        </a:rPr>
                        <a:t>41.494</a:t>
                      </a:r>
                    </a:p>
                  </a:txBody>
                  <a:tcPr>
                    <a:solidFill>
                      <a:schemeClr val="accent1">
                        <a:lumMod val="20000"/>
                        <a:lumOff val="80000"/>
                      </a:schemeClr>
                    </a:solidFill>
                  </a:tcPr>
                </a:tc>
                <a:tc>
                  <a:txBody>
                    <a:bodyPr/>
                    <a:lstStyle/>
                    <a:p>
                      <a:r>
                        <a:rPr lang="en-US" sz="2800" b="0" dirty="0">
                          <a:latin typeface="Arial" panose="020B0604020202020204" pitchFamily="34" charset="0"/>
                          <a:cs typeface="Arial" panose="020B0604020202020204" pitchFamily="34" charset="0"/>
                        </a:rPr>
                        <a:t>0.938</a:t>
                      </a:r>
                    </a:p>
                  </a:txBody>
                  <a:tcPr>
                    <a:solidFill>
                      <a:schemeClr val="accent1">
                        <a:lumMod val="20000"/>
                        <a:lumOff val="80000"/>
                      </a:schemeClr>
                    </a:solidFill>
                  </a:tcPr>
                </a:tc>
                <a:extLst>
                  <a:ext uri="{0D108BD9-81ED-4DB2-BD59-A6C34878D82A}">
                    <a16:rowId xmlns:a16="http://schemas.microsoft.com/office/drawing/2014/main" val="1707732137"/>
                  </a:ext>
                </a:extLst>
              </a:tr>
              <a:tr h="624840">
                <a:tc>
                  <a:txBody>
                    <a:bodyPr/>
                    <a:lstStyle/>
                    <a:p>
                      <a:r>
                        <a:rPr lang="en-US" sz="2800" b="0" dirty="0">
                          <a:latin typeface="Arial" panose="020B0604020202020204" pitchFamily="34" charset="0"/>
                          <a:cs typeface="Arial" panose="020B0604020202020204" pitchFamily="34" charset="0"/>
                        </a:rPr>
                        <a:t>Random Forest</a:t>
                      </a:r>
                    </a:p>
                  </a:txBody>
                  <a:tcPr>
                    <a:solidFill>
                      <a:schemeClr val="accent1">
                        <a:lumMod val="60000"/>
                        <a:lumOff val="40000"/>
                      </a:schemeClr>
                    </a:solidFill>
                  </a:tcPr>
                </a:tc>
                <a:tc>
                  <a:txBody>
                    <a:bodyPr/>
                    <a:lstStyle/>
                    <a:p>
                      <a:r>
                        <a:rPr lang="en-US" sz="2800" b="0" dirty="0">
                          <a:latin typeface="Arial" panose="020B0604020202020204" pitchFamily="34" charset="0"/>
                          <a:cs typeface="Arial" panose="020B0604020202020204" pitchFamily="34" charset="0"/>
                        </a:rPr>
                        <a:t>34.893</a:t>
                      </a:r>
                    </a:p>
                  </a:txBody>
                  <a:tcPr>
                    <a:solidFill>
                      <a:schemeClr val="accent1">
                        <a:lumMod val="60000"/>
                        <a:lumOff val="40000"/>
                      </a:schemeClr>
                    </a:solidFill>
                  </a:tcPr>
                </a:tc>
                <a:tc>
                  <a:txBody>
                    <a:bodyPr/>
                    <a:lstStyle/>
                    <a:p>
                      <a:r>
                        <a:rPr lang="en-US" sz="2800" b="0" dirty="0">
                          <a:latin typeface="Arial" panose="020B0604020202020204" pitchFamily="34" charset="0"/>
                          <a:cs typeface="Arial" panose="020B0604020202020204" pitchFamily="34" charset="0"/>
                        </a:rPr>
                        <a:t>0.956</a:t>
                      </a:r>
                    </a:p>
                  </a:txBody>
                  <a:tcPr>
                    <a:solidFill>
                      <a:schemeClr val="accent1">
                        <a:lumMod val="60000"/>
                        <a:lumOff val="40000"/>
                      </a:schemeClr>
                    </a:solidFill>
                  </a:tcPr>
                </a:tc>
                <a:extLst>
                  <a:ext uri="{0D108BD9-81ED-4DB2-BD59-A6C34878D82A}">
                    <a16:rowId xmlns:a16="http://schemas.microsoft.com/office/drawing/2014/main" val="2251348588"/>
                  </a:ext>
                </a:extLst>
              </a:tr>
              <a:tr h="1021409">
                <a:tc>
                  <a:txBody>
                    <a:bodyPr/>
                    <a:lstStyle/>
                    <a:p>
                      <a:r>
                        <a:rPr lang="en-US" sz="2800" b="0" dirty="0">
                          <a:latin typeface="Arial" panose="020B0604020202020204" pitchFamily="34" charset="0"/>
                          <a:cs typeface="Arial" panose="020B0604020202020204" pitchFamily="34" charset="0"/>
                        </a:rPr>
                        <a:t>Gradient Boosting Regressor</a:t>
                      </a:r>
                    </a:p>
                  </a:txBody>
                  <a:tcPr>
                    <a:solidFill>
                      <a:schemeClr val="accent1">
                        <a:lumMod val="20000"/>
                        <a:lumOff val="80000"/>
                      </a:schemeClr>
                    </a:solidFill>
                  </a:tcPr>
                </a:tc>
                <a:tc>
                  <a:txBody>
                    <a:bodyPr/>
                    <a:lstStyle/>
                    <a:p>
                      <a:r>
                        <a:rPr lang="en-US" sz="2800" b="0" dirty="0">
                          <a:latin typeface="Arial" panose="020B0604020202020204" pitchFamily="34" charset="0"/>
                          <a:cs typeface="Arial" panose="020B0604020202020204" pitchFamily="34" charset="0"/>
                        </a:rPr>
                        <a:t>27.042</a:t>
                      </a:r>
                    </a:p>
                  </a:txBody>
                  <a:tcPr>
                    <a:solidFill>
                      <a:schemeClr val="accent1">
                        <a:lumMod val="20000"/>
                        <a:lumOff val="80000"/>
                      </a:schemeClr>
                    </a:solidFill>
                  </a:tcPr>
                </a:tc>
                <a:tc>
                  <a:txBody>
                    <a:bodyPr/>
                    <a:lstStyle/>
                    <a:p>
                      <a:r>
                        <a:rPr lang="en-US" sz="2800" b="0" dirty="0">
                          <a:latin typeface="Arial" panose="020B0604020202020204" pitchFamily="34" charset="0"/>
                          <a:cs typeface="Arial" panose="020B0604020202020204" pitchFamily="34" charset="0"/>
                        </a:rPr>
                        <a:t>0.974</a:t>
                      </a:r>
                    </a:p>
                  </a:txBody>
                  <a:tcPr>
                    <a:solidFill>
                      <a:schemeClr val="accent1">
                        <a:lumMod val="20000"/>
                        <a:lumOff val="80000"/>
                      </a:schemeClr>
                    </a:solidFill>
                  </a:tcPr>
                </a:tc>
                <a:extLst>
                  <a:ext uri="{0D108BD9-81ED-4DB2-BD59-A6C34878D82A}">
                    <a16:rowId xmlns:a16="http://schemas.microsoft.com/office/drawing/2014/main" val="3487567831"/>
                  </a:ext>
                </a:extLst>
              </a:tr>
              <a:tr h="1167805">
                <a:tc>
                  <a:txBody>
                    <a:bodyPr/>
                    <a:lstStyle/>
                    <a:p>
                      <a:r>
                        <a:rPr lang="en-US" sz="2800" b="1" dirty="0">
                          <a:latin typeface="Arial" panose="020B0604020202020204" pitchFamily="34" charset="0"/>
                          <a:cs typeface="Arial" panose="020B0604020202020204" pitchFamily="34" charset="0"/>
                        </a:rPr>
                        <a:t>Ensemble Stacking Regressor Model</a:t>
                      </a:r>
                    </a:p>
                  </a:txBody>
                  <a:tcPr>
                    <a:solidFill>
                      <a:schemeClr val="accent1">
                        <a:lumMod val="60000"/>
                        <a:lumOff val="40000"/>
                      </a:schemeClr>
                    </a:solidFill>
                  </a:tcPr>
                </a:tc>
                <a:tc>
                  <a:txBody>
                    <a:bodyPr/>
                    <a:lstStyle/>
                    <a:p>
                      <a:r>
                        <a:rPr lang="en-US" sz="2800" b="1" dirty="0">
                          <a:latin typeface="Arial" panose="020B0604020202020204" pitchFamily="34" charset="0"/>
                          <a:cs typeface="Arial" panose="020B0604020202020204" pitchFamily="34" charset="0"/>
                        </a:rPr>
                        <a:t>24.651</a:t>
                      </a:r>
                    </a:p>
                  </a:txBody>
                  <a:tcPr>
                    <a:solidFill>
                      <a:schemeClr val="accent1">
                        <a:lumMod val="60000"/>
                        <a:lumOff val="40000"/>
                      </a:schemeClr>
                    </a:solidFill>
                  </a:tcPr>
                </a:tc>
                <a:tc>
                  <a:txBody>
                    <a:bodyPr/>
                    <a:lstStyle/>
                    <a:p>
                      <a:r>
                        <a:rPr lang="en-US" sz="2800" b="1" dirty="0">
                          <a:latin typeface="Arial" panose="020B0604020202020204" pitchFamily="34" charset="0"/>
                          <a:cs typeface="Arial" panose="020B0604020202020204" pitchFamily="34" charset="0"/>
                        </a:rPr>
                        <a:t>0.978</a:t>
                      </a:r>
                    </a:p>
                  </a:txBody>
                  <a:tcPr>
                    <a:solidFill>
                      <a:schemeClr val="accent1">
                        <a:lumMod val="60000"/>
                        <a:lumOff val="40000"/>
                      </a:schemeClr>
                    </a:solidFill>
                  </a:tcPr>
                </a:tc>
                <a:extLst>
                  <a:ext uri="{0D108BD9-81ED-4DB2-BD59-A6C34878D82A}">
                    <a16:rowId xmlns:a16="http://schemas.microsoft.com/office/drawing/2014/main" val="1480161117"/>
                  </a:ext>
                </a:extLst>
              </a:tr>
            </a:tbl>
          </a:graphicData>
        </a:graphic>
      </p:graphicFrame>
      <p:pic>
        <p:nvPicPr>
          <p:cNvPr id="7" name="Audio 6">
            <a:hlinkClick r:id="" action="ppaction://media"/>
            <a:extLst>
              <a:ext uri="{FF2B5EF4-FFF2-40B4-BE49-F238E27FC236}">
                <a16:creationId xmlns:a16="http://schemas.microsoft.com/office/drawing/2014/main" id="{DBD18089-C07D-DF50-F139-A420CD326136}"/>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3940500025"/>
      </p:ext>
    </p:extLst>
  </p:cSld>
  <p:clrMapOvr>
    <a:masterClrMapping/>
  </p:clrMapOvr>
  <mc:AlternateContent xmlns:mc="http://schemas.openxmlformats.org/markup-compatibility/2006">
    <mc:Choice xmlns:p14="http://schemas.microsoft.com/office/powerpoint/2010/main" Requires="p14">
      <p:transition spd="med" p14:dur="700" advTm="55796">
        <p:fade/>
      </p:transition>
    </mc:Choice>
    <mc:Fallback>
      <p:transition spd="med" advTm="5579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C7E0D-20E4-C53A-20D2-DCA0C6F7D7AA}"/>
              </a:ext>
            </a:extLst>
          </p:cNvPr>
          <p:cNvSpPr>
            <a:spLocks noGrp="1"/>
          </p:cNvSpPr>
          <p:nvPr>
            <p:ph type="title"/>
          </p:nvPr>
        </p:nvSpPr>
        <p:spPr/>
        <p:txBody>
          <a:bodyPr/>
          <a:lstStyle/>
          <a:p>
            <a:r>
              <a:rPr lang="en-US" dirty="0">
                <a:latin typeface="Algerian" panose="04020705040A02060702" pitchFamily="82" charset="0"/>
              </a:rPr>
              <a:t>Feature Importance</a:t>
            </a:r>
          </a:p>
        </p:txBody>
      </p:sp>
      <p:graphicFrame>
        <p:nvGraphicFramePr>
          <p:cNvPr id="4" name="Content Placeholder 3">
            <a:extLst>
              <a:ext uri="{FF2B5EF4-FFF2-40B4-BE49-F238E27FC236}">
                <a16:creationId xmlns:a16="http://schemas.microsoft.com/office/drawing/2014/main" id="{6F82E026-9364-64D0-E33A-6AAADD572B40}"/>
              </a:ext>
            </a:extLst>
          </p:cNvPr>
          <p:cNvGraphicFramePr>
            <a:graphicFrameLocks noGrp="1"/>
          </p:cNvGraphicFramePr>
          <p:nvPr>
            <p:ph idx="1"/>
            <p:extLst>
              <p:ext uri="{D42A27DB-BD31-4B8C-83A1-F6EECF244321}">
                <p14:modId xmlns:p14="http://schemas.microsoft.com/office/powerpoint/2010/main" val="1848770354"/>
              </p:ext>
            </p:extLst>
          </p:nvPr>
        </p:nvGraphicFramePr>
        <p:xfrm>
          <a:off x="227012" y="2667000"/>
          <a:ext cx="3770312" cy="2804160"/>
        </p:xfrm>
        <a:graphic>
          <a:graphicData uri="http://schemas.openxmlformats.org/drawingml/2006/table">
            <a:tbl>
              <a:tblPr firstRow="1" bandRow="1">
                <a:tableStyleId>{5A111915-BE36-4E01-A7E5-04B1672EAD32}</a:tableStyleId>
              </a:tblPr>
              <a:tblGrid>
                <a:gridCol w="1885156">
                  <a:extLst>
                    <a:ext uri="{9D8B030D-6E8A-4147-A177-3AD203B41FA5}">
                      <a16:colId xmlns:a16="http://schemas.microsoft.com/office/drawing/2014/main" val="2649756052"/>
                    </a:ext>
                  </a:extLst>
                </a:gridCol>
                <a:gridCol w="1885156">
                  <a:extLst>
                    <a:ext uri="{9D8B030D-6E8A-4147-A177-3AD203B41FA5}">
                      <a16:colId xmlns:a16="http://schemas.microsoft.com/office/drawing/2014/main" val="4062004628"/>
                    </a:ext>
                  </a:extLst>
                </a:gridCol>
              </a:tblGrid>
              <a:tr h="370840">
                <a:tc>
                  <a:txBody>
                    <a:bodyPr/>
                    <a:lstStyle/>
                    <a:p>
                      <a:r>
                        <a:rPr lang="en-US" sz="2400" b="1" dirty="0">
                          <a:latin typeface="Arial" panose="020B0604020202020204" pitchFamily="34" charset="0"/>
                          <a:cs typeface="Arial" panose="020B0604020202020204" pitchFamily="34" charset="0"/>
                        </a:rPr>
                        <a:t>Variable Name</a:t>
                      </a:r>
                    </a:p>
                  </a:txBody>
                  <a:tcPr/>
                </a:tc>
                <a:tc>
                  <a:txBody>
                    <a:bodyPr/>
                    <a:lstStyle/>
                    <a:p>
                      <a:r>
                        <a:rPr lang="en-US" sz="2400" dirty="0">
                          <a:latin typeface="Arial" panose="020B0604020202020204" pitchFamily="34" charset="0"/>
                          <a:cs typeface="Arial" panose="020B0604020202020204" pitchFamily="34" charset="0"/>
                        </a:rPr>
                        <a:t>Relative Importance</a:t>
                      </a:r>
                    </a:p>
                  </a:txBody>
                  <a:tcPr/>
                </a:tc>
                <a:extLst>
                  <a:ext uri="{0D108BD9-81ED-4DB2-BD59-A6C34878D82A}">
                    <a16:rowId xmlns:a16="http://schemas.microsoft.com/office/drawing/2014/main" val="2224002836"/>
                  </a:ext>
                </a:extLst>
              </a:tr>
              <a:tr h="370840">
                <a:tc>
                  <a:txBody>
                    <a:bodyPr/>
                    <a:lstStyle/>
                    <a:p>
                      <a:r>
                        <a:rPr lang="en-US" sz="2000" b="0" dirty="0">
                          <a:latin typeface="Arial" panose="020B0604020202020204" pitchFamily="34" charset="0"/>
                          <a:cs typeface="Arial" panose="020B0604020202020204" pitchFamily="34" charset="0"/>
                        </a:rPr>
                        <a:t>Calcium</a:t>
                      </a:r>
                    </a:p>
                  </a:txBody>
                  <a:tcPr>
                    <a:solidFill>
                      <a:schemeClr val="accent1">
                        <a:lumMod val="60000"/>
                        <a:lumOff val="40000"/>
                      </a:schemeClr>
                    </a:solidFill>
                  </a:tcPr>
                </a:tc>
                <a:tc>
                  <a:txBody>
                    <a:bodyPr/>
                    <a:lstStyle/>
                    <a:p>
                      <a:r>
                        <a:rPr lang="en-US" sz="2000" b="0" dirty="0">
                          <a:latin typeface="Arial" panose="020B0604020202020204" pitchFamily="34" charset="0"/>
                          <a:cs typeface="Arial" panose="020B0604020202020204" pitchFamily="34" charset="0"/>
                        </a:rPr>
                        <a:t>0.5451</a:t>
                      </a:r>
                    </a:p>
                  </a:txBody>
                  <a:tcPr>
                    <a:solidFill>
                      <a:schemeClr val="accent1">
                        <a:lumMod val="60000"/>
                        <a:lumOff val="40000"/>
                      </a:schemeClr>
                    </a:solidFill>
                  </a:tcPr>
                </a:tc>
                <a:extLst>
                  <a:ext uri="{0D108BD9-81ED-4DB2-BD59-A6C34878D82A}">
                    <a16:rowId xmlns:a16="http://schemas.microsoft.com/office/drawing/2014/main" val="3296104718"/>
                  </a:ext>
                </a:extLst>
              </a:tr>
              <a:tr h="370840">
                <a:tc>
                  <a:txBody>
                    <a:bodyPr/>
                    <a:lstStyle/>
                    <a:p>
                      <a:r>
                        <a:rPr lang="en-US" sz="2000" b="0" dirty="0">
                          <a:latin typeface="Arial" panose="020B0604020202020204" pitchFamily="34" charset="0"/>
                          <a:cs typeface="Arial" panose="020B0604020202020204" pitchFamily="34" charset="0"/>
                        </a:rPr>
                        <a:t>Vitamin C</a:t>
                      </a:r>
                    </a:p>
                  </a:txBody>
                  <a:tcPr>
                    <a:solidFill>
                      <a:schemeClr val="accent1">
                        <a:lumMod val="20000"/>
                        <a:lumOff val="80000"/>
                      </a:schemeClr>
                    </a:solidFill>
                  </a:tcPr>
                </a:tc>
                <a:tc>
                  <a:txBody>
                    <a:bodyPr/>
                    <a:lstStyle/>
                    <a:p>
                      <a:r>
                        <a:rPr lang="en-US" sz="2000" dirty="0">
                          <a:latin typeface="Arial" panose="020B0604020202020204" pitchFamily="34" charset="0"/>
                          <a:cs typeface="Arial" panose="020B0604020202020204" pitchFamily="34" charset="0"/>
                        </a:rPr>
                        <a:t>0.2703</a:t>
                      </a:r>
                      <a:endParaRPr lang="en-US" sz="2000" b="0" dirty="0">
                        <a:latin typeface="Arial" panose="020B0604020202020204" pitchFamily="34" charset="0"/>
                        <a:cs typeface="Arial" panose="020B0604020202020204" pitchFamily="34" charset="0"/>
                      </a:endParaRPr>
                    </a:p>
                  </a:txBody>
                  <a:tcPr>
                    <a:solidFill>
                      <a:schemeClr val="accent1">
                        <a:lumMod val="20000"/>
                        <a:lumOff val="80000"/>
                      </a:schemeClr>
                    </a:solidFill>
                  </a:tcPr>
                </a:tc>
                <a:extLst>
                  <a:ext uri="{0D108BD9-81ED-4DB2-BD59-A6C34878D82A}">
                    <a16:rowId xmlns:a16="http://schemas.microsoft.com/office/drawing/2014/main" val="3546786450"/>
                  </a:ext>
                </a:extLst>
              </a:tr>
              <a:tr h="370840">
                <a:tc>
                  <a:txBody>
                    <a:bodyPr/>
                    <a:lstStyle/>
                    <a:p>
                      <a:r>
                        <a:rPr lang="en-US" sz="2000" b="0" dirty="0">
                          <a:latin typeface="Arial" panose="020B0604020202020204" pitchFamily="34" charset="0"/>
                          <a:cs typeface="Arial" panose="020B0604020202020204" pitchFamily="34" charset="0"/>
                        </a:rPr>
                        <a:t>Caloric Value</a:t>
                      </a:r>
                    </a:p>
                  </a:txBody>
                  <a:tcPr>
                    <a:solidFill>
                      <a:schemeClr val="accent1">
                        <a:lumMod val="60000"/>
                        <a:lumOff val="40000"/>
                      </a:schemeClr>
                    </a:solidFill>
                  </a:tcPr>
                </a:tc>
                <a:tc>
                  <a:txBody>
                    <a:bodyPr/>
                    <a:lstStyle/>
                    <a:p>
                      <a:r>
                        <a:rPr lang="en-US" sz="2000" dirty="0">
                          <a:latin typeface="Arial" panose="020B0604020202020204" pitchFamily="34" charset="0"/>
                          <a:cs typeface="Arial" panose="020B0604020202020204" pitchFamily="34" charset="0"/>
                        </a:rPr>
                        <a:t>0.1070</a:t>
                      </a:r>
                      <a:endParaRPr lang="en-US" sz="2000" b="0" dirty="0">
                        <a:latin typeface="Arial" panose="020B0604020202020204" pitchFamily="34" charset="0"/>
                        <a:cs typeface="Arial" panose="020B0604020202020204" pitchFamily="34" charset="0"/>
                      </a:endParaRPr>
                    </a:p>
                  </a:txBody>
                  <a:tcPr>
                    <a:solidFill>
                      <a:schemeClr val="accent1">
                        <a:lumMod val="60000"/>
                        <a:lumOff val="40000"/>
                      </a:schemeClr>
                    </a:solidFill>
                  </a:tcPr>
                </a:tc>
                <a:extLst>
                  <a:ext uri="{0D108BD9-81ED-4DB2-BD59-A6C34878D82A}">
                    <a16:rowId xmlns:a16="http://schemas.microsoft.com/office/drawing/2014/main" val="4100615280"/>
                  </a:ext>
                </a:extLst>
              </a:tr>
              <a:tr h="370840">
                <a:tc>
                  <a:txBody>
                    <a:bodyPr/>
                    <a:lstStyle/>
                    <a:p>
                      <a:r>
                        <a:rPr lang="en-US" sz="2000" b="0" dirty="0">
                          <a:latin typeface="Arial" panose="020B0604020202020204" pitchFamily="34" charset="0"/>
                          <a:cs typeface="Arial" panose="020B0604020202020204" pitchFamily="34" charset="0"/>
                        </a:rPr>
                        <a:t>Phosphorus</a:t>
                      </a:r>
                    </a:p>
                  </a:txBody>
                  <a:tcPr>
                    <a:solidFill>
                      <a:schemeClr val="accent1">
                        <a:lumMod val="20000"/>
                        <a:lumOff val="80000"/>
                      </a:schemeClr>
                    </a:solidFill>
                  </a:tcPr>
                </a:tc>
                <a:tc>
                  <a:txBody>
                    <a:bodyPr/>
                    <a:lstStyle/>
                    <a:p>
                      <a:r>
                        <a:rPr lang="en-US" sz="2000" dirty="0">
                          <a:latin typeface="Arial" panose="020B0604020202020204" pitchFamily="34" charset="0"/>
                          <a:cs typeface="Arial" panose="020B0604020202020204" pitchFamily="34" charset="0"/>
                        </a:rPr>
                        <a:t>0.0321</a:t>
                      </a:r>
                      <a:endParaRPr lang="en-US" sz="2000" b="0" dirty="0">
                        <a:latin typeface="Arial" panose="020B0604020202020204" pitchFamily="34" charset="0"/>
                        <a:cs typeface="Arial" panose="020B0604020202020204" pitchFamily="34" charset="0"/>
                      </a:endParaRPr>
                    </a:p>
                  </a:txBody>
                  <a:tcPr>
                    <a:solidFill>
                      <a:schemeClr val="accent1">
                        <a:lumMod val="20000"/>
                        <a:lumOff val="80000"/>
                      </a:schemeClr>
                    </a:solidFill>
                  </a:tcPr>
                </a:tc>
                <a:extLst>
                  <a:ext uri="{0D108BD9-81ED-4DB2-BD59-A6C34878D82A}">
                    <a16:rowId xmlns:a16="http://schemas.microsoft.com/office/drawing/2014/main" val="3283958832"/>
                  </a:ext>
                </a:extLst>
              </a:tr>
              <a:tr h="370840">
                <a:tc>
                  <a:txBody>
                    <a:bodyPr/>
                    <a:lstStyle/>
                    <a:p>
                      <a:r>
                        <a:rPr lang="en-US" sz="2000" b="0" dirty="0">
                          <a:latin typeface="Arial" panose="020B0604020202020204" pitchFamily="34" charset="0"/>
                          <a:cs typeface="Arial" panose="020B0604020202020204" pitchFamily="34" charset="0"/>
                        </a:rPr>
                        <a:t>Dietary Fiber</a:t>
                      </a:r>
                    </a:p>
                  </a:txBody>
                  <a:tcPr>
                    <a:solidFill>
                      <a:schemeClr val="accent1">
                        <a:lumMod val="60000"/>
                        <a:lumOff val="40000"/>
                      </a:schemeClr>
                    </a:solidFill>
                  </a:tcPr>
                </a:tc>
                <a:tc>
                  <a:txBody>
                    <a:bodyPr/>
                    <a:lstStyle/>
                    <a:p>
                      <a:r>
                        <a:rPr lang="en-US" sz="2000" b="0" dirty="0">
                          <a:latin typeface="Arial" panose="020B0604020202020204" pitchFamily="34" charset="0"/>
                          <a:cs typeface="Arial" panose="020B0604020202020204" pitchFamily="34" charset="0"/>
                        </a:rPr>
                        <a:t>0.0120</a:t>
                      </a:r>
                    </a:p>
                  </a:txBody>
                  <a:tcPr>
                    <a:solidFill>
                      <a:schemeClr val="accent1">
                        <a:lumMod val="60000"/>
                        <a:lumOff val="40000"/>
                      </a:schemeClr>
                    </a:solidFill>
                  </a:tcPr>
                </a:tc>
                <a:extLst>
                  <a:ext uri="{0D108BD9-81ED-4DB2-BD59-A6C34878D82A}">
                    <a16:rowId xmlns:a16="http://schemas.microsoft.com/office/drawing/2014/main" val="142956545"/>
                  </a:ext>
                </a:extLst>
              </a:tr>
            </a:tbl>
          </a:graphicData>
        </a:graphic>
      </p:graphicFrame>
      <p:sp>
        <p:nvSpPr>
          <p:cNvPr id="5" name="TextBox 4">
            <a:extLst>
              <a:ext uri="{FF2B5EF4-FFF2-40B4-BE49-F238E27FC236}">
                <a16:creationId xmlns:a16="http://schemas.microsoft.com/office/drawing/2014/main" id="{8E1D36A4-C44C-D059-6BFF-F5138250796B}"/>
              </a:ext>
            </a:extLst>
          </p:cNvPr>
          <p:cNvSpPr txBox="1"/>
          <p:nvPr/>
        </p:nvSpPr>
        <p:spPr>
          <a:xfrm>
            <a:off x="8324059" y="1900518"/>
            <a:ext cx="3047998" cy="523220"/>
          </a:xfrm>
          <a:prstGeom prst="rect">
            <a:avLst/>
          </a:prstGeom>
          <a:noFill/>
        </p:spPr>
        <p:txBody>
          <a:bodyPr wrap="square" rtlCol="0">
            <a:spAutoFit/>
          </a:bodyPr>
          <a:lstStyle/>
          <a:p>
            <a:pPr algn="ctr"/>
            <a:r>
              <a:rPr lang="en-US" sz="2800" dirty="0">
                <a:latin typeface="Arial" panose="020B0604020202020204" pitchFamily="34" charset="0"/>
                <a:cs typeface="Arial" panose="020B0604020202020204" pitchFamily="34" charset="0"/>
              </a:rPr>
              <a:t>Gradient Boosting</a:t>
            </a:r>
          </a:p>
        </p:txBody>
      </p:sp>
      <p:sp>
        <p:nvSpPr>
          <p:cNvPr id="6" name="TextBox 5">
            <a:extLst>
              <a:ext uri="{FF2B5EF4-FFF2-40B4-BE49-F238E27FC236}">
                <a16:creationId xmlns:a16="http://schemas.microsoft.com/office/drawing/2014/main" id="{2A334733-A519-B27B-6957-080E32455065}"/>
              </a:ext>
            </a:extLst>
          </p:cNvPr>
          <p:cNvSpPr txBox="1"/>
          <p:nvPr/>
        </p:nvSpPr>
        <p:spPr>
          <a:xfrm>
            <a:off x="843194" y="1900518"/>
            <a:ext cx="2537947" cy="523220"/>
          </a:xfrm>
          <a:prstGeom prst="rect">
            <a:avLst/>
          </a:prstGeom>
          <a:noFill/>
        </p:spPr>
        <p:txBody>
          <a:bodyPr wrap="square" rtlCol="0">
            <a:spAutoFit/>
          </a:bodyPr>
          <a:lstStyle/>
          <a:p>
            <a:pPr algn="ctr"/>
            <a:r>
              <a:rPr lang="en-US" sz="2800" dirty="0">
                <a:latin typeface="Arial" panose="020B0604020202020204" pitchFamily="34" charset="0"/>
                <a:cs typeface="Arial" panose="020B0604020202020204" pitchFamily="34" charset="0"/>
              </a:rPr>
              <a:t>Decision Tree</a:t>
            </a:r>
          </a:p>
        </p:txBody>
      </p:sp>
      <p:sp>
        <p:nvSpPr>
          <p:cNvPr id="7" name="TextBox 6">
            <a:extLst>
              <a:ext uri="{FF2B5EF4-FFF2-40B4-BE49-F238E27FC236}">
                <a16:creationId xmlns:a16="http://schemas.microsoft.com/office/drawing/2014/main" id="{D831ACC7-B4C9-6853-250E-E7DE27429BBC}"/>
              </a:ext>
            </a:extLst>
          </p:cNvPr>
          <p:cNvSpPr txBox="1"/>
          <p:nvPr/>
        </p:nvSpPr>
        <p:spPr>
          <a:xfrm>
            <a:off x="4556173" y="1900518"/>
            <a:ext cx="2847880" cy="523220"/>
          </a:xfrm>
          <a:prstGeom prst="rect">
            <a:avLst/>
          </a:prstGeom>
          <a:noFill/>
        </p:spPr>
        <p:txBody>
          <a:bodyPr wrap="square" rtlCol="0">
            <a:spAutoFit/>
          </a:bodyPr>
          <a:lstStyle/>
          <a:p>
            <a:pPr algn="ctr"/>
            <a:r>
              <a:rPr lang="en-US" sz="2800" dirty="0">
                <a:latin typeface="Arial" panose="020B0604020202020204" pitchFamily="34" charset="0"/>
                <a:cs typeface="Arial" panose="020B0604020202020204" pitchFamily="34" charset="0"/>
              </a:rPr>
              <a:t>Random Forest</a:t>
            </a:r>
          </a:p>
        </p:txBody>
      </p:sp>
      <p:graphicFrame>
        <p:nvGraphicFramePr>
          <p:cNvPr id="10" name="Content Placeholder 3">
            <a:extLst>
              <a:ext uri="{FF2B5EF4-FFF2-40B4-BE49-F238E27FC236}">
                <a16:creationId xmlns:a16="http://schemas.microsoft.com/office/drawing/2014/main" id="{7A6CD70F-E661-36A1-55FB-1C2EC277EE79}"/>
              </a:ext>
            </a:extLst>
          </p:cNvPr>
          <p:cNvGraphicFramePr>
            <a:graphicFrameLocks/>
          </p:cNvGraphicFramePr>
          <p:nvPr>
            <p:extLst>
              <p:ext uri="{D42A27DB-BD31-4B8C-83A1-F6EECF244321}">
                <p14:modId xmlns:p14="http://schemas.microsoft.com/office/powerpoint/2010/main" val="2917519503"/>
              </p:ext>
            </p:extLst>
          </p:nvPr>
        </p:nvGraphicFramePr>
        <p:xfrm>
          <a:off x="4094957" y="2667000"/>
          <a:ext cx="3770312" cy="2804160"/>
        </p:xfrm>
        <a:graphic>
          <a:graphicData uri="http://schemas.openxmlformats.org/drawingml/2006/table">
            <a:tbl>
              <a:tblPr firstRow="1" bandRow="1">
                <a:tableStyleId>{5A111915-BE36-4E01-A7E5-04B1672EAD32}</a:tableStyleId>
              </a:tblPr>
              <a:tblGrid>
                <a:gridCol w="1885156">
                  <a:extLst>
                    <a:ext uri="{9D8B030D-6E8A-4147-A177-3AD203B41FA5}">
                      <a16:colId xmlns:a16="http://schemas.microsoft.com/office/drawing/2014/main" val="2649756052"/>
                    </a:ext>
                  </a:extLst>
                </a:gridCol>
                <a:gridCol w="1885156">
                  <a:extLst>
                    <a:ext uri="{9D8B030D-6E8A-4147-A177-3AD203B41FA5}">
                      <a16:colId xmlns:a16="http://schemas.microsoft.com/office/drawing/2014/main" val="4062004628"/>
                    </a:ext>
                  </a:extLst>
                </a:gridCol>
              </a:tblGrid>
              <a:tr h="370840">
                <a:tc>
                  <a:txBody>
                    <a:bodyPr/>
                    <a:lstStyle/>
                    <a:p>
                      <a:r>
                        <a:rPr lang="en-US" sz="2400" b="1" dirty="0">
                          <a:latin typeface="Arial" panose="020B0604020202020204" pitchFamily="34" charset="0"/>
                          <a:cs typeface="Arial" panose="020B0604020202020204" pitchFamily="34" charset="0"/>
                        </a:rPr>
                        <a:t>Variable Name</a:t>
                      </a:r>
                    </a:p>
                  </a:txBody>
                  <a:tcPr/>
                </a:tc>
                <a:tc>
                  <a:txBody>
                    <a:bodyPr/>
                    <a:lstStyle/>
                    <a:p>
                      <a:r>
                        <a:rPr lang="en-US" sz="2400" dirty="0">
                          <a:latin typeface="Arial" panose="020B0604020202020204" pitchFamily="34" charset="0"/>
                          <a:cs typeface="Arial" panose="020B0604020202020204" pitchFamily="34" charset="0"/>
                        </a:rPr>
                        <a:t>Relative Importance</a:t>
                      </a:r>
                    </a:p>
                  </a:txBody>
                  <a:tcPr/>
                </a:tc>
                <a:extLst>
                  <a:ext uri="{0D108BD9-81ED-4DB2-BD59-A6C34878D82A}">
                    <a16:rowId xmlns:a16="http://schemas.microsoft.com/office/drawing/2014/main" val="2224002836"/>
                  </a:ext>
                </a:extLst>
              </a:tr>
              <a:tr h="370840">
                <a:tc>
                  <a:txBody>
                    <a:bodyPr/>
                    <a:lstStyle/>
                    <a:p>
                      <a:r>
                        <a:rPr lang="en-US" sz="2000" b="0" dirty="0">
                          <a:latin typeface="Arial" panose="020B0604020202020204" pitchFamily="34" charset="0"/>
                          <a:cs typeface="Arial" panose="020B0604020202020204" pitchFamily="34" charset="0"/>
                        </a:rPr>
                        <a:t>Calcium</a:t>
                      </a:r>
                    </a:p>
                  </a:txBody>
                  <a:tcPr>
                    <a:solidFill>
                      <a:schemeClr val="accent1">
                        <a:lumMod val="60000"/>
                        <a:lumOff val="40000"/>
                      </a:schemeClr>
                    </a:solidFill>
                  </a:tcPr>
                </a:tc>
                <a:tc>
                  <a:txBody>
                    <a:bodyPr/>
                    <a:lstStyle/>
                    <a:p>
                      <a:r>
                        <a:rPr lang="en-US" sz="2000" dirty="0">
                          <a:latin typeface="Arial" panose="020B0604020202020204" pitchFamily="34" charset="0"/>
                          <a:cs typeface="Arial" panose="020B0604020202020204" pitchFamily="34" charset="0"/>
                        </a:rPr>
                        <a:t>0.5793</a:t>
                      </a:r>
                      <a:endParaRPr lang="en-US" sz="2000" b="0" dirty="0">
                        <a:latin typeface="Arial" panose="020B0604020202020204" pitchFamily="34" charset="0"/>
                        <a:cs typeface="Arial" panose="020B0604020202020204" pitchFamily="34" charset="0"/>
                      </a:endParaRPr>
                    </a:p>
                  </a:txBody>
                  <a:tcPr>
                    <a:solidFill>
                      <a:schemeClr val="accent1">
                        <a:lumMod val="60000"/>
                        <a:lumOff val="40000"/>
                      </a:schemeClr>
                    </a:solidFill>
                  </a:tcPr>
                </a:tc>
                <a:extLst>
                  <a:ext uri="{0D108BD9-81ED-4DB2-BD59-A6C34878D82A}">
                    <a16:rowId xmlns:a16="http://schemas.microsoft.com/office/drawing/2014/main" val="3296104718"/>
                  </a:ext>
                </a:extLst>
              </a:tr>
              <a:tr h="370840">
                <a:tc>
                  <a:txBody>
                    <a:bodyPr/>
                    <a:lstStyle/>
                    <a:p>
                      <a:r>
                        <a:rPr lang="en-US" sz="2000" b="0" dirty="0">
                          <a:latin typeface="Arial" panose="020B0604020202020204" pitchFamily="34" charset="0"/>
                          <a:cs typeface="Arial" panose="020B0604020202020204" pitchFamily="34" charset="0"/>
                        </a:rPr>
                        <a:t>Vitamin C</a:t>
                      </a:r>
                    </a:p>
                  </a:txBody>
                  <a:tcPr>
                    <a:solidFill>
                      <a:schemeClr val="accent1">
                        <a:lumMod val="20000"/>
                        <a:lumOff val="80000"/>
                      </a:schemeClr>
                    </a:solidFill>
                  </a:tcPr>
                </a:tc>
                <a:tc>
                  <a:txBody>
                    <a:bodyPr/>
                    <a:lstStyle/>
                    <a:p>
                      <a:r>
                        <a:rPr lang="en-US" sz="2000" dirty="0">
                          <a:latin typeface="Arial" panose="020B0604020202020204" pitchFamily="34" charset="0"/>
                          <a:cs typeface="Arial" panose="020B0604020202020204" pitchFamily="34" charset="0"/>
                        </a:rPr>
                        <a:t>0.2414</a:t>
                      </a:r>
                      <a:endParaRPr lang="en-US" sz="2000" b="0" dirty="0">
                        <a:latin typeface="Arial" panose="020B0604020202020204" pitchFamily="34" charset="0"/>
                        <a:cs typeface="Arial" panose="020B0604020202020204" pitchFamily="34" charset="0"/>
                      </a:endParaRPr>
                    </a:p>
                  </a:txBody>
                  <a:tcPr>
                    <a:solidFill>
                      <a:schemeClr val="accent1">
                        <a:lumMod val="20000"/>
                        <a:lumOff val="80000"/>
                      </a:schemeClr>
                    </a:solidFill>
                  </a:tcPr>
                </a:tc>
                <a:extLst>
                  <a:ext uri="{0D108BD9-81ED-4DB2-BD59-A6C34878D82A}">
                    <a16:rowId xmlns:a16="http://schemas.microsoft.com/office/drawing/2014/main" val="3546786450"/>
                  </a:ext>
                </a:extLst>
              </a:tr>
              <a:tr h="370840">
                <a:tc>
                  <a:txBody>
                    <a:bodyPr/>
                    <a:lstStyle/>
                    <a:p>
                      <a:r>
                        <a:rPr lang="en-US" sz="2000" b="0" dirty="0">
                          <a:latin typeface="Arial" panose="020B0604020202020204" pitchFamily="34" charset="0"/>
                          <a:cs typeface="Arial" panose="020B0604020202020204" pitchFamily="34" charset="0"/>
                        </a:rPr>
                        <a:t>Caloric Value</a:t>
                      </a:r>
                    </a:p>
                  </a:txBody>
                  <a:tcPr>
                    <a:solidFill>
                      <a:schemeClr val="accent1">
                        <a:lumMod val="60000"/>
                        <a:lumOff val="40000"/>
                      </a:schemeClr>
                    </a:solidFill>
                  </a:tcPr>
                </a:tc>
                <a:tc>
                  <a:txBody>
                    <a:bodyPr/>
                    <a:lstStyle/>
                    <a:p>
                      <a:r>
                        <a:rPr lang="en-US" sz="2000" dirty="0">
                          <a:latin typeface="Arial" panose="020B0604020202020204" pitchFamily="34" charset="0"/>
                          <a:cs typeface="Arial" panose="020B0604020202020204" pitchFamily="34" charset="0"/>
                        </a:rPr>
                        <a:t>0.0850</a:t>
                      </a:r>
                      <a:endParaRPr lang="en-US" sz="2000" b="0" dirty="0">
                        <a:latin typeface="Arial" panose="020B0604020202020204" pitchFamily="34" charset="0"/>
                        <a:cs typeface="Arial" panose="020B0604020202020204" pitchFamily="34" charset="0"/>
                      </a:endParaRPr>
                    </a:p>
                  </a:txBody>
                  <a:tcPr>
                    <a:solidFill>
                      <a:schemeClr val="accent1">
                        <a:lumMod val="60000"/>
                        <a:lumOff val="40000"/>
                      </a:schemeClr>
                    </a:solidFill>
                  </a:tcPr>
                </a:tc>
                <a:extLst>
                  <a:ext uri="{0D108BD9-81ED-4DB2-BD59-A6C34878D82A}">
                    <a16:rowId xmlns:a16="http://schemas.microsoft.com/office/drawing/2014/main" val="4100615280"/>
                  </a:ext>
                </a:extLst>
              </a:tr>
              <a:tr h="370840">
                <a:tc>
                  <a:txBody>
                    <a:bodyPr/>
                    <a:lstStyle/>
                    <a:p>
                      <a:r>
                        <a:rPr lang="en-US" sz="2000" b="0" dirty="0">
                          <a:latin typeface="Arial" panose="020B0604020202020204" pitchFamily="34" charset="0"/>
                          <a:cs typeface="Arial" panose="020B0604020202020204" pitchFamily="34" charset="0"/>
                        </a:rPr>
                        <a:t>Saturated Fats</a:t>
                      </a:r>
                    </a:p>
                  </a:txBody>
                  <a:tcPr>
                    <a:solidFill>
                      <a:schemeClr val="accent1">
                        <a:lumMod val="20000"/>
                        <a:lumOff val="80000"/>
                      </a:schemeClr>
                    </a:solidFill>
                  </a:tcPr>
                </a:tc>
                <a:tc>
                  <a:txBody>
                    <a:bodyPr/>
                    <a:lstStyle/>
                    <a:p>
                      <a:r>
                        <a:rPr lang="en-US" sz="2000" dirty="0">
                          <a:latin typeface="Arial" panose="020B0604020202020204" pitchFamily="34" charset="0"/>
                          <a:cs typeface="Arial" panose="020B0604020202020204" pitchFamily="34" charset="0"/>
                        </a:rPr>
                        <a:t>0.0178</a:t>
                      </a:r>
                      <a:endParaRPr lang="en-US" sz="2000" b="0" dirty="0">
                        <a:latin typeface="Arial" panose="020B0604020202020204" pitchFamily="34" charset="0"/>
                        <a:cs typeface="Arial" panose="020B0604020202020204" pitchFamily="34" charset="0"/>
                      </a:endParaRPr>
                    </a:p>
                  </a:txBody>
                  <a:tcPr>
                    <a:solidFill>
                      <a:schemeClr val="accent1">
                        <a:lumMod val="20000"/>
                        <a:lumOff val="80000"/>
                      </a:schemeClr>
                    </a:solidFill>
                  </a:tcPr>
                </a:tc>
                <a:extLst>
                  <a:ext uri="{0D108BD9-81ED-4DB2-BD59-A6C34878D82A}">
                    <a16:rowId xmlns:a16="http://schemas.microsoft.com/office/drawing/2014/main" val="3283958832"/>
                  </a:ext>
                </a:extLst>
              </a:tr>
              <a:tr h="370840">
                <a:tc>
                  <a:txBody>
                    <a:bodyPr/>
                    <a:lstStyle/>
                    <a:p>
                      <a:r>
                        <a:rPr lang="en-US" sz="2000" b="0" dirty="0">
                          <a:latin typeface="Arial" panose="020B0604020202020204" pitchFamily="34" charset="0"/>
                          <a:cs typeface="Arial" panose="020B0604020202020204" pitchFamily="34" charset="0"/>
                        </a:rPr>
                        <a:t>Carbohydrates</a:t>
                      </a:r>
                    </a:p>
                  </a:txBody>
                  <a:tcPr>
                    <a:solidFill>
                      <a:schemeClr val="accent1">
                        <a:lumMod val="60000"/>
                        <a:lumOff val="40000"/>
                      </a:schemeClr>
                    </a:solidFill>
                  </a:tcPr>
                </a:tc>
                <a:tc>
                  <a:txBody>
                    <a:bodyPr/>
                    <a:lstStyle/>
                    <a:p>
                      <a:r>
                        <a:rPr lang="en-US" sz="2000" b="0" dirty="0">
                          <a:latin typeface="Arial" panose="020B0604020202020204" pitchFamily="34" charset="0"/>
                          <a:cs typeface="Arial" panose="020B0604020202020204" pitchFamily="34" charset="0"/>
                        </a:rPr>
                        <a:t>0.0106</a:t>
                      </a:r>
                    </a:p>
                  </a:txBody>
                  <a:tcPr>
                    <a:solidFill>
                      <a:schemeClr val="accent1">
                        <a:lumMod val="60000"/>
                        <a:lumOff val="40000"/>
                      </a:schemeClr>
                    </a:solidFill>
                  </a:tcPr>
                </a:tc>
                <a:extLst>
                  <a:ext uri="{0D108BD9-81ED-4DB2-BD59-A6C34878D82A}">
                    <a16:rowId xmlns:a16="http://schemas.microsoft.com/office/drawing/2014/main" val="142956545"/>
                  </a:ext>
                </a:extLst>
              </a:tr>
            </a:tbl>
          </a:graphicData>
        </a:graphic>
      </p:graphicFrame>
      <p:graphicFrame>
        <p:nvGraphicFramePr>
          <p:cNvPr id="11" name="Content Placeholder 3">
            <a:extLst>
              <a:ext uri="{FF2B5EF4-FFF2-40B4-BE49-F238E27FC236}">
                <a16:creationId xmlns:a16="http://schemas.microsoft.com/office/drawing/2014/main" id="{63ADB585-7EFB-D170-61F6-FE679A52CE09}"/>
              </a:ext>
            </a:extLst>
          </p:cNvPr>
          <p:cNvGraphicFramePr>
            <a:graphicFrameLocks/>
          </p:cNvGraphicFramePr>
          <p:nvPr>
            <p:extLst>
              <p:ext uri="{D42A27DB-BD31-4B8C-83A1-F6EECF244321}">
                <p14:modId xmlns:p14="http://schemas.microsoft.com/office/powerpoint/2010/main" val="418455109"/>
              </p:ext>
            </p:extLst>
          </p:nvPr>
        </p:nvGraphicFramePr>
        <p:xfrm>
          <a:off x="7962902" y="2667000"/>
          <a:ext cx="3770312" cy="2804160"/>
        </p:xfrm>
        <a:graphic>
          <a:graphicData uri="http://schemas.openxmlformats.org/drawingml/2006/table">
            <a:tbl>
              <a:tblPr firstRow="1" bandRow="1">
                <a:tableStyleId>{5A111915-BE36-4E01-A7E5-04B1672EAD32}</a:tableStyleId>
              </a:tblPr>
              <a:tblGrid>
                <a:gridCol w="1885156">
                  <a:extLst>
                    <a:ext uri="{9D8B030D-6E8A-4147-A177-3AD203B41FA5}">
                      <a16:colId xmlns:a16="http://schemas.microsoft.com/office/drawing/2014/main" val="2649756052"/>
                    </a:ext>
                  </a:extLst>
                </a:gridCol>
                <a:gridCol w="1885156">
                  <a:extLst>
                    <a:ext uri="{9D8B030D-6E8A-4147-A177-3AD203B41FA5}">
                      <a16:colId xmlns:a16="http://schemas.microsoft.com/office/drawing/2014/main" val="4062004628"/>
                    </a:ext>
                  </a:extLst>
                </a:gridCol>
              </a:tblGrid>
              <a:tr h="370840">
                <a:tc>
                  <a:txBody>
                    <a:bodyPr/>
                    <a:lstStyle/>
                    <a:p>
                      <a:r>
                        <a:rPr lang="en-US" sz="2400" b="1" dirty="0">
                          <a:latin typeface="Arial" panose="020B0604020202020204" pitchFamily="34" charset="0"/>
                          <a:cs typeface="Arial" panose="020B0604020202020204" pitchFamily="34" charset="0"/>
                        </a:rPr>
                        <a:t>Variable Name</a:t>
                      </a:r>
                    </a:p>
                  </a:txBody>
                  <a:tcPr/>
                </a:tc>
                <a:tc>
                  <a:txBody>
                    <a:bodyPr/>
                    <a:lstStyle/>
                    <a:p>
                      <a:r>
                        <a:rPr lang="en-US" sz="2400" dirty="0">
                          <a:latin typeface="Arial" panose="020B0604020202020204" pitchFamily="34" charset="0"/>
                          <a:cs typeface="Arial" panose="020B0604020202020204" pitchFamily="34" charset="0"/>
                        </a:rPr>
                        <a:t>Relative Importance</a:t>
                      </a:r>
                    </a:p>
                  </a:txBody>
                  <a:tcPr/>
                </a:tc>
                <a:extLst>
                  <a:ext uri="{0D108BD9-81ED-4DB2-BD59-A6C34878D82A}">
                    <a16:rowId xmlns:a16="http://schemas.microsoft.com/office/drawing/2014/main" val="2224002836"/>
                  </a:ext>
                </a:extLst>
              </a:tr>
              <a:tr h="370840">
                <a:tc>
                  <a:txBody>
                    <a:bodyPr/>
                    <a:lstStyle/>
                    <a:p>
                      <a:r>
                        <a:rPr lang="en-US" sz="2000" b="0" dirty="0">
                          <a:latin typeface="Arial" panose="020B0604020202020204" pitchFamily="34" charset="0"/>
                          <a:cs typeface="Arial" panose="020B0604020202020204" pitchFamily="34" charset="0"/>
                        </a:rPr>
                        <a:t>Calcium</a:t>
                      </a:r>
                    </a:p>
                  </a:txBody>
                  <a:tcPr>
                    <a:solidFill>
                      <a:schemeClr val="accent1">
                        <a:lumMod val="60000"/>
                        <a:lumOff val="40000"/>
                      </a:schemeClr>
                    </a:solidFill>
                  </a:tcPr>
                </a:tc>
                <a:tc>
                  <a:txBody>
                    <a:bodyPr/>
                    <a:lstStyle/>
                    <a:p>
                      <a:r>
                        <a:rPr lang="en-US" sz="2000" dirty="0">
                          <a:latin typeface="Arial" panose="020B0604020202020204" pitchFamily="34" charset="0"/>
                          <a:cs typeface="Arial" panose="020B0604020202020204" pitchFamily="34" charset="0"/>
                        </a:rPr>
                        <a:t>0.5559</a:t>
                      </a:r>
                      <a:endParaRPr lang="en-US" sz="2000" b="0" dirty="0">
                        <a:latin typeface="Arial" panose="020B0604020202020204" pitchFamily="34" charset="0"/>
                        <a:cs typeface="Arial" panose="020B0604020202020204" pitchFamily="34" charset="0"/>
                      </a:endParaRPr>
                    </a:p>
                  </a:txBody>
                  <a:tcPr>
                    <a:solidFill>
                      <a:schemeClr val="accent1">
                        <a:lumMod val="60000"/>
                        <a:lumOff val="40000"/>
                      </a:schemeClr>
                    </a:solidFill>
                  </a:tcPr>
                </a:tc>
                <a:extLst>
                  <a:ext uri="{0D108BD9-81ED-4DB2-BD59-A6C34878D82A}">
                    <a16:rowId xmlns:a16="http://schemas.microsoft.com/office/drawing/2014/main" val="3296104718"/>
                  </a:ext>
                </a:extLst>
              </a:tr>
              <a:tr h="370840">
                <a:tc>
                  <a:txBody>
                    <a:bodyPr/>
                    <a:lstStyle/>
                    <a:p>
                      <a:r>
                        <a:rPr lang="en-US" sz="2000" b="0" dirty="0">
                          <a:latin typeface="Arial" panose="020B0604020202020204" pitchFamily="34" charset="0"/>
                          <a:cs typeface="Arial" panose="020B0604020202020204" pitchFamily="34" charset="0"/>
                        </a:rPr>
                        <a:t>Vitamin C</a:t>
                      </a:r>
                    </a:p>
                  </a:txBody>
                  <a:tcPr>
                    <a:solidFill>
                      <a:schemeClr val="accent1">
                        <a:lumMod val="20000"/>
                        <a:lumOff val="80000"/>
                      </a:schemeClr>
                    </a:solidFill>
                  </a:tcPr>
                </a:tc>
                <a:tc>
                  <a:txBody>
                    <a:bodyPr/>
                    <a:lstStyle/>
                    <a:p>
                      <a:r>
                        <a:rPr lang="en-US" sz="2000" dirty="0">
                          <a:latin typeface="Arial" panose="020B0604020202020204" pitchFamily="34" charset="0"/>
                          <a:cs typeface="Arial" panose="020B0604020202020204" pitchFamily="34" charset="0"/>
                        </a:rPr>
                        <a:t>0.2746</a:t>
                      </a:r>
                      <a:endParaRPr lang="en-US" sz="2000" b="0" dirty="0">
                        <a:latin typeface="Arial" panose="020B0604020202020204" pitchFamily="34" charset="0"/>
                        <a:cs typeface="Arial" panose="020B0604020202020204" pitchFamily="34" charset="0"/>
                      </a:endParaRPr>
                    </a:p>
                  </a:txBody>
                  <a:tcPr>
                    <a:solidFill>
                      <a:schemeClr val="accent1">
                        <a:lumMod val="20000"/>
                        <a:lumOff val="80000"/>
                      </a:schemeClr>
                    </a:solidFill>
                  </a:tcPr>
                </a:tc>
                <a:extLst>
                  <a:ext uri="{0D108BD9-81ED-4DB2-BD59-A6C34878D82A}">
                    <a16:rowId xmlns:a16="http://schemas.microsoft.com/office/drawing/2014/main" val="3546786450"/>
                  </a:ext>
                </a:extLst>
              </a:tr>
              <a:tr h="370840">
                <a:tc>
                  <a:txBody>
                    <a:bodyPr/>
                    <a:lstStyle/>
                    <a:p>
                      <a:r>
                        <a:rPr lang="en-US" sz="2000" b="0" dirty="0">
                          <a:latin typeface="Arial" panose="020B0604020202020204" pitchFamily="34" charset="0"/>
                          <a:cs typeface="Arial" panose="020B0604020202020204" pitchFamily="34" charset="0"/>
                        </a:rPr>
                        <a:t>Caloric Value</a:t>
                      </a:r>
                    </a:p>
                  </a:txBody>
                  <a:tcPr>
                    <a:solidFill>
                      <a:schemeClr val="accent1">
                        <a:lumMod val="60000"/>
                        <a:lumOff val="40000"/>
                      </a:schemeClr>
                    </a:solidFill>
                  </a:tcPr>
                </a:tc>
                <a:tc>
                  <a:txBody>
                    <a:bodyPr/>
                    <a:lstStyle/>
                    <a:p>
                      <a:r>
                        <a:rPr lang="en-US" sz="2000" dirty="0">
                          <a:latin typeface="Arial" panose="020B0604020202020204" pitchFamily="34" charset="0"/>
                          <a:cs typeface="Arial" panose="020B0604020202020204" pitchFamily="34" charset="0"/>
                        </a:rPr>
                        <a:t>0.0980</a:t>
                      </a:r>
                      <a:endParaRPr lang="en-US" sz="2000" b="0" dirty="0">
                        <a:latin typeface="Arial" panose="020B0604020202020204" pitchFamily="34" charset="0"/>
                        <a:cs typeface="Arial" panose="020B0604020202020204" pitchFamily="34" charset="0"/>
                      </a:endParaRPr>
                    </a:p>
                  </a:txBody>
                  <a:tcPr>
                    <a:solidFill>
                      <a:schemeClr val="accent1">
                        <a:lumMod val="60000"/>
                        <a:lumOff val="40000"/>
                      </a:schemeClr>
                    </a:solidFill>
                  </a:tcPr>
                </a:tc>
                <a:extLst>
                  <a:ext uri="{0D108BD9-81ED-4DB2-BD59-A6C34878D82A}">
                    <a16:rowId xmlns:a16="http://schemas.microsoft.com/office/drawing/2014/main" val="4100615280"/>
                  </a:ext>
                </a:extLst>
              </a:tr>
              <a:tr h="370840">
                <a:tc>
                  <a:txBody>
                    <a:bodyPr/>
                    <a:lstStyle/>
                    <a:p>
                      <a:r>
                        <a:rPr lang="en-US" sz="2000" b="0" dirty="0">
                          <a:latin typeface="Arial" panose="020B0604020202020204" pitchFamily="34" charset="0"/>
                          <a:cs typeface="Arial" panose="020B0604020202020204" pitchFamily="34" charset="0"/>
                        </a:rPr>
                        <a:t>Phosphorus</a:t>
                      </a:r>
                    </a:p>
                  </a:txBody>
                  <a:tcPr>
                    <a:solidFill>
                      <a:schemeClr val="accent1">
                        <a:lumMod val="20000"/>
                        <a:lumOff val="80000"/>
                      </a:schemeClr>
                    </a:solidFill>
                  </a:tcPr>
                </a:tc>
                <a:tc>
                  <a:txBody>
                    <a:bodyPr/>
                    <a:lstStyle/>
                    <a:p>
                      <a:r>
                        <a:rPr lang="en-US" sz="2000" dirty="0">
                          <a:latin typeface="Arial" panose="020B0604020202020204" pitchFamily="34" charset="0"/>
                          <a:cs typeface="Arial" panose="020B0604020202020204" pitchFamily="34" charset="0"/>
                        </a:rPr>
                        <a:t>0.0160</a:t>
                      </a:r>
                      <a:endParaRPr lang="en-US" sz="2000" b="0" dirty="0">
                        <a:latin typeface="Arial" panose="020B0604020202020204" pitchFamily="34" charset="0"/>
                        <a:cs typeface="Arial" panose="020B0604020202020204" pitchFamily="34" charset="0"/>
                      </a:endParaRPr>
                    </a:p>
                  </a:txBody>
                  <a:tcPr>
                    <a:solidFill>
                      <a:schemeClr val="accent1">
                        <a:lumMod val="20000"/>
                        <a:lumOff val="80000"/>
                      </a:schemeClr>
                    </a:solidFill>
                  </a:tcPr>
                </a:tc>
                <a:extLst>
                  <a:ext uri="{0D108BD9-81ED-4DB2-BD59-A6C34878D82A}">
                    <a16:rowId xmlns:a16="http://schemas.microsoft.com/office/drawing/2014/main" val="3283958832"/>
                  </a:ext>
                </a:extLst>
              </a:tr>
              <a:tr h="370840">
                <a:tc>
                  <a:txBody>
                    <a:bodyPr/>
                    <a:lstStyle/>
                    <a:p>
                      <a:r>
                        <a:rPr lang="en-US" sz="2000" b="0" dirty="0">
                          <a:latin typeface="Arial" panose="020B0604020202020204" pitchFamily="34" charset="0"/>
                          <a:cs typeface="Arial" panose="020B0604020202020204" pitchFamily="34" charset="0"/>
                        </a:rPr>
                        <a:t>Potassium</a:t>
                      </a:r>
                    </a:p>
                  </a:txBody>
                  <a:tcPr>
                    <a:solidFill>
                      <a:schemeClr val="accent1">
                        <a:lumMod val="60000"/>
                        <a:lumOff val="40000"/>
                      </a:schemeClr>
                    </a:solidFill>
                  </a:tcPr>
                </a:tc>
                <a:tc>
                  <a:txBody>
                    <a:bodyPr/>
                    <a:lstStyle/>
                    <a:p>
                      <a:r>
                        <a:rPr lang="en-US" sz="2000" b="0" dirty="0">
                          <a:latin typeface="Arial" panose="020B0604020202020204" pitchFamily="34" charset="0"/>
                          <a:cs typeface="Arial" panose="020B0604020202020204" pitchFamily="34" charset="0"/>
                        </a:rPr>
                        <a:t>0.0068</a:t>
                      </a:r>
                    </a:p>
                  </a:txBody>
                  <a:tcPr>
                    <a:solidFill>
                      <a:schemeClr val="accent1">
                        <a:lumMod val="60000"/>
                        <a:lumOff val="40000"/>
                      </a:schemeClr>
                    </a:solidFill>
                  </a:tcPr>
                </a:tc>
                <a:extLst>
                  <a:ext uri="{0D108BD9-81ED-4DB2-BD59-A6C34878D82A}">
                    <a16:rowId xmlns:a16="http://schemas.microsoft.com/office/drawing/2014/main" val="142956545"/>
                  </a:ext>
                </a:extLst>
              </a:tr>
            </a:tbl>
          </a:graphicData>
        </a:graphic>
      </p:graphicFrame>
      <p:pic>
        <p:nvPicPr>
          <p:cNvPr id="12" name="Audio 11">
            <a:hlinkClick r:id="" action="ppaction://media"/>
            <a:extLst>
              <a:ext uri="{FF2B5EF4-FFF2-40B4-BE49-F238E27FC236}">
                <a16:creationId xmlns:a16="http://schemas.microsoft.com/office/drawing/2014/main" id="{E8354BD2-A4FD-9698-5D7D-576AE748596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2373472030"/>
      </p:ext>
    </p:extLst>
  </p:cSld>
  <p:clrMapOvr>
    <a:masterClrMapping/>
  </p:clrMapOvr>
  <mc:AlternateContent xmlns:mc="http://schemas.openxmlformats.org/markup-compatibility/2006">
    <mc:Choice xmlns:p14="http://schemas.microsoft.com/office/powerpoint/2010/main" Requires="p14">
      <p:transition spd="med" p14:dur="700" advTm="31127">
        <p:fade/>
      </p:transition>
    </mc:Choice>
    <mc:Fallback>
      <p:transition spd="med" advTm="3112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E9508-0D88-4856-5588-024C38B5041E}"/>
              </a:ext>
            </a:extLst>
          </p:cNvPr>
          <p:cNvSpPr>
            <a:spLocks noGrp="1"/>
          </p:cNvSpPr>
          <p:nvPr>
            <p:ph type="title"/>
          </p:nvPr>
        </p:nvSpPr>
        <p:spPr/>
        <p:txBody>
          <a:bodyPr/>
          <a:lstStyle/>
          <a:p>
            <a:r>
              <a:rPr lang="en-US" dirty="0">
                <a:latin typeface="Algerian" panose="04020705040A02060702" pitchFamily="82" charset="0"/>
              </a:rPr>
              <a:t>Conclusions</a:t>
            </a:r>
          </a:p>
        </p:txBody>
      </p:sp>
      <p:sp>
        <p:nvSpPr>
          <p:cNvPr id="3" name="Content Placeholder 2">
            <a:extLst>
              <a:ext uri="{FF2B5EF4-FFF2-40B4-BE49-F238E27FC236}">
                <a16:creationId xmlns:a16="http://schemas.microsoft.com/office/drawing/2014/main" id="{FEE15F0D-9E89-163E-80CA-C50BE21F5FE8}"/>
              </a:ext>
            </a:extLst>
          </p:cNvPr>
          <p:cNvSpPr>
            <a:spLocks noGrp="1"/>
          </p:cNvSpPr>
          <p:nvPr>
            <p:ph idx="1"/>
          </p:nvPr>
        </p:nvSpPr>
        <p:spPr/>
        <p:txBody>
          <a:bodyPr/>
          <a:lstStyle/>
          <a:p>
            <a:r>
              <a:rPr lang="en-US" dirty="0">
                <a:latin typeface="Arial" panose="020B0604020202020204" pitchFamily="34" charset="0"/>
                <a:cs typeface="Arial" panose="020B0604020202020204" pitchFamily="34" charset="0"/>
              </a:rPr>
              <a:t>While the initial model choice performed too well (suggesting overfitting), the stacking regressor </a:t>
            </a:r>
            <a:r>
              <a:rPr lang="en-US" sz="2800" dirty="0">
                <a:solidFill>
                  <a:srgbClr val="000000"/>
                </a:solidFill>
                <a:latin typeface="Arial" panose="020B0604020202020204" pitchFamily="34" charset="0"/>
                <a:cs typeface="Arial" panose="020B0604020202020204" pitchFamily="34" charset="0"/>
              </a:rPr>
              <a:t>performed the best with an RMSE of </a:t>
            </a:r>
            <a:r>
              <a:rPr lang="en-US" sz="2800" dirty="0">
                <a:latin typeface="Arial" panose="020B0604020202020204" pitchFamily="34" charset="0"/>
                <a:cs typeface="Arial" panose="020B0604020202020204" pitchFamily="34" charset="0"/>
              </a:rPr>
              <a:t>24.651</a:t>
            </a:r>
            <a:r>
              <a:rPr lang="en-US" sz="2800" dirty="0">
                <a:solidFill>
                  <a:srgbClr val="000000"/>
                </a:solidFill>
                <a:latin typeface="Arial" panose="020B0604020202020204" pitchFamily="34" charset="0"/>
                <a:cs typeface="Arial" panose="020B0604020202020204" pitchFamily="34" charset="0"/>
              </a:rPr>
              <a:t> and R</a:t>
            </a:r>
            <a:r>
              <a:rPr lang="en-US" sz="2800" baseline="30000" dirty="0">
                <a:solidFill>
                  <a:srgbClr val="000000"/>
                </a:solidFill>
                <a:latin typeface="Arial" panose="020B0604020202020204" pitchFamily="34" charset="0"/>
                <a:cs typeface="Arial" panose="020B0604020202020204" pitchFamily="34" charset="0"/>
              </a:rPr>
              <a:t>2</a:t>
            </a:r>
            <a:r>
              <a:rPr lang="en-US" sz="2800" dirty="0">
                <a:solidFill>
                  <a:srgbClr val="000000"/>
                </a:solidFill>
                <a:latin typeface="Arial" panose="020B0604020202020204" pitchFamily="34" charset="0"/>
                <a:cs typeface="Arial" panose="020B0604020202020204" pitchFamily="34" charset="0"/>
              </a:rPr>
              <a:t> of 0.978</a:t>
            </a:r>
          </a:p>
          <a:p>
            <a:endParaRPr lang="en-US" dirty="0">
              <a:solidFill>
                <a:srgbClr val="000000"/>
              </a:solidFill>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These metrics suggest that the ensemble model exhibits high predictive power</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This model is tentatively ready for deployment</a:t>
            </a:r>
          </a:p>
          <a:p>
            <a:endParaRPr lang="en-US" dirty="0">
              <a:latin typeface="Arial" panose="020B0604020202020204" pitchFamily="34" charset="0"/>
              <a:cs typeface="Arial" panose="020B0604020202020204" pitchFamily="34" charset="0"/>
            </a:endParaRPr>
          </a:p>
        </p:txBody>
      </p:sp>
      <p:pic>
        <p:nvPicPr>
          <p:cNvPr id="5" name="Audio 4">
            <a:hlinkClick r:id="" action="ppaction://media"/>
            <a:extLst>
              <a:ext uri="{FF2B5EF4-FFF2-40B4-BE49-F238E27FC236}">
                <a16:creationId xmlns:a16="http://schemas.microsoft.com/office/drawing/2014/main" id="{2BF5001C-7A6E-E249-8CAC-868D516B591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2613349242"/>
      </p:ext>
    </p:extLst>
  </p:cSld>
  <p:clrMapOvr>
    <a:masterClrMapping/>
  </p:clrMapOvr>
  <mc:AlternateContent xmlns:mc="http://schemas.openxmlformats.org/markup-compatibility/2006">
    <mc:Choice xmlns:p14="http://schemas.microsoft.com/office/powerpoint/2010/main" Requires="p14">
      <p:transition spd="med" p14:dur="700" advTm="31955">
        <p:fade/>
      </p:transition>
    </mc:Choice>
    <mc:Fallback>
      <p:transition spd="med" advTm="3195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C84A6-860D-1209-92B6-60BF341FB954}"/>
              </a:ext>
            </a:extLst>
          </p:cNvPr>
          <p:cNvSpPr>
            <a:spLocks noGrp="1"/>
          </p:cNvSpPr>
          <p:nvPr>
            <p:ph type="title"/>
          </p:nvPr>
        </p:nvSpPr>
        <p:spPr/>
        <p:txBody>
          <a:bodyPr/>
          <a:lstStyle/>
          <a:p>
            <a:r>
              <a:rPr lang="en-US" dirty="0">
                <a:latin typeface="Algerian" panose="04020705040A02060702" pitchFamily="82" charset="0"/>
              </a:rPr>
              <a:t>Future Recommendations</a:t>
            </a:r>
          </a:p>
        </p:txBody>
      </p:sp>
      <p:sp>
        <p:nvSpPr>
          <p:cNvPr id="3" name="Content Placeholder 2">
            <a:extLst>
              <a:ext uri="{FF2B5EF4-FFF2-40B4-BE49-F238E27FC236}">
                <a16:creationId xmlns:a16="http://schemas.microsoft.com/office/drawing/2014/main" id="{A4BE1C9D-F76C-8DD4-D5AF-ADB24B307E08}"/>
              </a:ext>
            </a:extLst>
          </p:cNvPr>
          <p:cNvSpPr>
            <a:spLocks noGrp="1"/>
          </p:cNvSpPr>
          <p:nvPr>
            <p:ph idx="1"/>
          </p:nvPr>
        </p:nvSpPr>
        <p:spPr>
          <a:xfrm>
            <a:off x="1218883" y="1600200"/>
            <a:ext cx="9751060" cy="5105400"/>
          </a:xfrm>
        </p:spPr>
        <p:txBody>
          <a:bodyPr>
            <a:normAutofit lnSpcReduction="10000"/>
          </a:bodyPr>
          <a:lstStyle/>
          <a:p>
            <a:r>
              <a:rPr lang="en-US" dirty="0">
                <a:latin typeface="Arial" panose="020B0604020202020204" pitchFamily="34" charset="0"/>
                <a:cs typeface="Arial" panose="020B0604020202020204" pitchFamily="34" charset="0"/>
              </a:rPr>
              <a:t>Calcium is shown to be the most important feature regarding the prediction of nutrition density, so foods high in calcium significantly impact nutrition density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Other macro/micronutrients variables like Caloric Value, Vitamin C, and Phosphorus are to be considered as well due to their feature importance and/or highly positive correlation</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More data is to be gathered to enhance the model’s predictive power even further before deployment </a:t>
            </a:r>
          </a:p>
        </p:txBody>
      </p:sp>
      <p:pic>
        <p:nvPicPr>
          <p:cNvPr id="7" name="Audio 6">
            <a:hlinkClick r:id="" action="ppaction://media"/>
            <a:extLst>
              <a:ext uri="{FF2B5EF4-FFF2-40B4-BE49-F238E27FC236}">
                <a16:creationId xmlns:a16="http://schemas.microsoft.com/office/drawing/2014/main" id="{4D453661-3033-A933-E78B-DAEB6059298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1826588179"/>
      </p:ext>
    </p:extLst>
  </p:cSld>
  <p:clrMapOvr>
    <a:masterClrMapping/>
  </p:clrMapOvr>
  <mc:AlternateContent xmlns:mc="http://schemas.openxmlformats.org/markup-compatibility/2006">
    <mc:Choice xmlns:p14="http://schemas.microsoft.com/office/powerpoint/2010/main" Requires="p14">
      <p:transition spd="med" p14:dur="700" advTm="53084">
        <p:fade/>
      </p:transition>
    </mc:Choice>
    <mc:Fallback>
      <p:transition spd="med" advTm="5308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809C6-A74B-8CFF-7205-E0B89EE2ADD7}"/>
              </a:ext>
            </a:extLst>
          </p:cNvPr>
          <p:cNvSpPr>
            <a:spLocks noGrp="1"/>
          </p:cNvSpPr>
          <p:nvPr>
            <p:ph type="title"/>
          </p:nvPr>
        </p:nvSpPr>
        <p:spPr/>
        <p:txBody>
          <a:bodyPr/>
          <a:lstStyle/>
          <a:p>
            <a:r>
              <a:rPr lang="en-US" dirty="0">
                <a:latin typeface="Algerian" panose="04020705040A02060702" pitchFamily="82" charset="0"/>
              </a:rPr>
              <a:t>Sources</a:t>
            </a:r>
          </a:p>
        </p:txBody>
      </p:sp>
      <p:sp>
        <p:nvSpPr>
          <p:cNvPr id="3" name="Content Placeholder 2">
            <a:extLst>
              <a:ext uri="{FF2B5EF4-FFF2-40B4-BE49-F238E27FC236}">
                <a16:creationId xmlns:a16="http://schemas.microsoft.com/office/drawing/2014/main" id="{ACC4F775-F481-92A3-A04C-334DDF2AB932}"/>
              </a:ext>
            </a:extLst>
          </p:cNvPr>
          <p:cNvSpPr>
            <a:spLocks noGrp="1"/>
          </p:cNvSpPr>
          <p:nvPr>
            <p:ph idx="1"/>
          </p:nvPr>
        </p:nvSpPr>
        <p:spPr/>
        <p:txBody>
          <a:bodyPr/>
          <a:lstStyle/>
          <a:p>
            <a:pPr marL="342900" marR="0" lvl="0" indent="-342900">
              <a:lnSpc>
                <a:spcPct val="200000"/>
              </a:lnSpc>
              <a:spcBef>
                <a:spcPts val="0"/>
              </a:spcBef>
              <a:spcAft>
                <a:spcPts val="0"/>
              </a:spcAft>
              <a:buFont typeface="+mj-lt"/>
              <a:buAutoNum type="arabicPeriod"/>
            </a:pPr>
            <a:r>
              <a:rPr lang="en-US" sz="18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Drewnowski</a:t>
            </a:r>
            <a:r>
              <a:rPr lang="en-US" sz="18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 &amp; </a:t>
            </a:r>
            <a:r>
              <a:rPr lang="en-US" sz="18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Fulgoni</a:t>
            </a:r>
            <a:r>
              <a:rPr lang="en-US" sz="18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V. L. (2014). Nutrient density: Principles and evaluation tools. </a:t>
            </a:r>
            <a:r>
              <a:rPr lang="en-US" sz="1800" i="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The American Journal of Clinical Nutrition</a:t>
            </a:r>
            <a:r>
              <a:rPr lang="en-US" sz="18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1800" i="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99</a:t>
            </a:r>
            <a:r>
              <a:rPr lang="en-US" sz="18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(5), 1223S-1228S. https://doi.org/10.3945/ajcn.113.073395.</a:t>
            </a:r>
            <a:endParaRPr lang="en-US" sz="18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342900" marR="0" lvl="0" indent="-342900">
              <a:lnSpc>
                <a:spcPct val="200000"/>
              </a:lnSpc>
              <a:spcBef>
                <a:spcPts val="0"/>
              </a:spcBef>
              <a:spcAft>
                <a:spcPts val="0"/>
              </a:spcAft>
              <a:buFont typeface="+mj-lt"/>
              <a:buAutoNum type="arabicPeriod"/>
            </a:pPr>
            <a:r>
              <a:rPr lang="en-US" sz="180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Drewnowski</a:t>
            </a:r>
            <a:r>
              <a:rPr lang="en-US" sz="18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 Dwyer, J., King, J. C., &amp; Weaver, C. M. (2019). A proposed nutrient density score that includes food groups and nutrients to better align with dietary guidance. </a:t>
            </a:r>
            <a:r>
              <a:rPr lang="en-US" sz="1800" i="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Nutrition Reviews</a:t>
            </a:r>
            <a:r>
              <a:rPr lang="en-US" sz="18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1800" i="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77</a:t>
            </a:r>
            <a:r>
              <a:rPr lang="en-US" sz="18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(6), 404-416. https://doi.org/10.1093/nutrit/nuz002</a:t>
            </a:r>
            <a:endParaRPr lang="en-US" sz="1800" dirty="0">
              <a:solidFill>
                <a:srgbClr val="000000"/>
              </a:solidFill>
              <a:effectLst/>
              <a:latin typeface="Arial" panose="020B0604020202020204" pitchFamily="34" charset="0"/>
              <a:ea typeface="SimSun" panose="02010600030101010101" pitchFamily="2" charset="-122"/>
              <a:cs typeface="Arial" panose="020B0604020202020204" pitchFamily="34" charset="0"/>
            </a:endParaRPr>
          </a:p>
          <a:p>
            <a:pPr marL="342900" marR="0" lvl="0" indent="-342900">
              <a:lnSpc>
                <a:spcPct val="200000"/>
              </a:lnSpc>
              <a:spcBef>
                <a:spcPts val="0"/>
              </a:spcBef>
              <a:spcAft>
                <a:spcPts val="0"/>
              </a:spcAft>
              <a:buFont typeface="+mj-lt"/>
              <a:buAutoNum type="arabicPeriod"/>
              <a:tabLst>
                <a:tab pos="457200" algn="l"/>
              </a:tabLst>
            </a:pPr>
            <a:r>
              <a:rPr lang="en-US" sz="1800" dirty="0">
                <a:solidFill>
                  <a:srgbClr val="000000"/>
                </a:solidFill>
                <a:effectLst/>
                <a:latin typeface="Arial" panose="020B0604020202020204" pitchFamily="34" charset="0"/>
                <a:ea typeface="SimSun" panose="02010600030101010101" pitchFamily="2" charset="-122"/>
                <a:cs typeface="Arial" panose="020B0604020202020204" pitchFamily="34" charset="0"/>
              </a:rPr>
              <a:t>Utsav Dey. (2024). Food Nutrition Dataset [Data set]. Kaggle. https://doi.org/10.34740/KAGGLE/DSV/8820139</a:t>
            </a:r>
          </a:p>
          <a:p>
            <a:endParaRPr lang="en-US" dirty="0">
              <a:latin typeface="Arial" panose="020B0604020202020204" pitchFamily="34" charset="0"/>
              <a:cs typeface="Arial" panose="020B0604020202020204" pitchFamily="34" charset="0"/>
            </a:endParaRPr>
          </a:p>
        </p:txBody>
      </p:sp>
      <p:pic>
        <p:nvPicPr>
          <p:cNvPr id="4" name="Audio 3">
            <a:hlinkClick r:id="" action="ppaction://media"/>
            <a:extLst>
              <a:ext uri="{FF2B5EF4-FFF2-40B4-BE49-F238E27FC236}">
                <a16:creationId xmlns:a16="http://schemas.microsoft.com/office/drawing/2014/main" id="{717A88CF-EED9-FE5C-BD1E-40C40F46B97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1945628705"/>
      </p:ext>
    </p:extLst>
  </p:cSld>
  <p:clrMapOvr>
    <a:masterClrMapping/>
  </p:clrMapOvr>
  <mc:AlternateContent xmlns:mc="http://schemas.openxmlformats.org/markup-compatibility/2006">
    <mc:Choice xmlns:p14="http://schemas.microsoft.com/office/powerpoint/2010/main" Requires="p14">
      <p:transition spd="med" p14:dur="700" advTm="9928">
        <p:fade/>
      </p:transition>
    </mc:Choice>
    <mc:Fallback>
      <p:transition spd="med" advTm="992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latin typeface="Algerian" panose="04020705040A02060702" pitchFamily="82" charset="0"/>
              </a:rPr>
              <a:t>Background</a:t>
            </a:r>
          </a:p>
        </p:txBody>
      </p:sp>
      <p:sp>
        <p:nvSpPr>
          <p:cNvPr id="6" name="Content Placeholder 5"/>
          <p:cNvSpPr>
            <a:spLocks noGrp="1"/>
          </p:cNvSpPr>
          <p:nvPr>
            <p:ph idx="1"/>
          </p:nvPr>
        </p:nvSpPr>
        <p:spPr>
          <a:xfrm>
            <a:off x="227012" y="1600200"/>
            <a:ext cx="11734799" cy="4495800"/>
          </a:xfrm>
        </p:spPr>
        <p:txBody>
          <a:bodyPr>
            <a:normAutofit/>
          </a:bodyPr>
          <a:lstStyle/>
          <a:p>
            <a:r>
              <a:rPr lang="en-US" dirty="0">
                <a:latin typeface="Arial" panose="020B0604020202020204" pitchFamily="34" charset="0"/>
                <a:cs typeface="Arial" panose="020B0604020202020204" pitchFamily="34" charset="0"/>
              </a:rPr>
              <a:t>Food has been analyzed in many different ways for as long as humans have lived.</a:t>
            </a:r>
          </a:p>
          <a:p>
            <a:pPr marL="0" indent="0">
              <a:buNone/>
            </a:pP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Recently, America has been pursuing food for enhanced dieting, weight loss regimens, and increased knowledge.</a:t>
            </a:r>
          </a:p>
          <a:p>
            <a:pPr marL="0" indent="0">
              <a:buNone/>
            </a:pP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nutritional and dietary needs sector of the food industry focuses on providing the most informed recommendations on what foods help to stay healthy.</a:t>
            </a:r>
          </a:p>
        </p:txBody>
      </p:sp>
      <p:pic>
        <p:nvPicPr>
          <p:cNvPr id="2" name="Audio 1">
            <a:hlinkClick r:id="" action="ppaction://media"/>
            <a:extLst>
              <a:ext uri="{FF2B5EF4-FFF2-40B4-BE49-F238E27FC236}">
                <a16:creationId xmlns:a16="http://schemas.microsoft.com/office/drawing/2014/main" id="{001E0E49-4EB8-FA18-F310-D91E2CE7355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2041341814"/>
      </p:ext>
    </p:extLst>
  </p:cSld>
  <p:clrMapOvr>
    <a:masterClrMapping/>
  </p:clrMapOvr>
  <mc:AlternateContent xmlns:mc="http://schemas.openxmlformats.org/markup-compatibility/2006">
    <mc:Choice xmlns:p14="http://schemas.microsoft.com/office/powerpoint/2010/main" Requires="p14">
      <p:transition spd="med" p14:dur="700" advTm="37097">
        <p:fade/>
      </p:transition>
    </mc:Choice>
    <mc:Fallback>
      <p:transition spd="med" advTm="3709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latin typeface="Algerian" panose="04020705040A02060702" pitchFamily="82" charset="0"/>
              </a:rPr>
              <a:t>The Problem</a:t>
            </a:r>
          </a:p>
        </p:txBody>
      </p:sp>
      <p:sp>
        <p:nvSpPr>
          <p:cNvPr id="6" name="Content Placeholder 5"/>
          <p:cNvSpPr>
            <a:spLocks noGrp="1"/>
          </p:cNvSpPr>
          <p:nvPr>
            <p:ph idx="1"/>
          </p:nvPr>
        </p:nvSpPr>
        <p:spPr>
          <a:xfrm>
            <a:off x="227012" y="1600200"/>
            <a:ext cx="11734799" cy="4495800"/>
          </a:xfrm>
        </p:spPr>
        <p:txBody>
          <a:bodyPr>
            <a:normAutofit/>
          </a:bodyPr>
          <a:lstStyle/>
          <a:p>
            <a:r>
              <a:rPr lang="en-US" dirty="0">
                <a:latin typeface="Arial" panose="020B0604020202020204" pitchFamily="34" charset="0"/>
                <a:cs typeface="Arial" panose="020B0604020202020204" pitchFamily="34" charset="0"/>
              </a:rPr>
              <a:t>An overabundance of junk food (or any food not consumed in moderation) in a person’s diet may lead to medical issues, and nutritionists and dieticians need to have proven food regimens for these individuals to regain their health. </a:t>
            </a:r>
          </a:p>
          <a:p>
            <a:pPr marL="0" indent="0">
              <a:buNone/>
            </a:pP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Predicting the nutrient density of food ingredients so organizations like the USDA and the FDA can provide the most accurate information to consumers through their daily dietary needs recommendations and other suggestions is paramount to ensuring their continued credibility.</a:t>
            </a:r>
          </a:p>
        </p:txBody>
      </p:sp>
      <p:pic>
        <p:nvPicPr>
          <p:cNvPr id="2" name="Audio 1">
            <a:hlinkClick r:id="" action="ppaction://media"/>
            <a:extLst>
              <a:ext uri="{FF2B5EF4-FFF2-40B4-BE49-F238E27FC236}">
                <a16:creationId xmlns:a16="http://schemas.microsoft.com/office/drawing/2014/main" id="{CB8B62B7-BE30-B774-1FA2-921EB17EA614}"/>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3115440766"/>
      </p:ext>
    </p:extLst>
  </p:cSld>
  <p:clrMapOvr>
    <a:masterClrMapping/>
  </p:clrMapOvr>
  <mc:AlternateContent xmlns:mc="http://schemas.openxmlformats.org/markup-compatibility/2006">
    <mc:Choice xmlns:p14="http://schemas.microsoft.com/office/powerpoint/2010/main" Requires="p14">
      <p:transition spd="med" p14:dur="700" advTm="29750">
        <p:fade/>
      </p:transition>
    </mc:Choice>
    <mc:Fallback>
      <p:transition spd="med" advTm="297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CF8490-1DF2-C0BD-D4D4-4B769DD6D773}"/>
              </a:ext>
            </a:extLst>
          </p:cNvPr>
          <p:cNvSpPr>
            <a:spLocks noGrp="1"/>
          </p:cNvSpPr>
          <p:nvPr>
            <p:ph type="title"/>
          </p:nvPr>
        </p:nvSpPr>
        <p:spPr>
          <a:xfrm>
            <a:off x="1218882" y="685800"/>
            <a:ext cx="9751060" cy="738023"/>
          </a:xfrm>
        </p:spPr>
        <p:txBody>
          <a:bodyPr/>
          <a:lstStyle/>
          <a:p>
            <a:pPr algn="ctr"/>
            <a:r>
              <a:rPr lang="en-US" dirty="0">
                <a:latin typeface="Algerian" panose="04020705040A02060702" pitchFamily="82" charset="0"/>
              </a:rPr>
              <a:t>The Data</a:t>
            </a:r>
          </a:p>
        </p:txBody>
      </p:sp>
      <p:graphicFrame>
        <p:nvGraphicFramePr>
          <p:cNvPr id="5" name="Content Placeholder 3">
            <a:extLst>
              <a:ext uri="{FF2B5EF4-FFF2-40B4-BE49-F238E27FC236}">
                <a16:creationId xmlns:a16="http://schemas.microsoft.com/office/drawing/2014/main" id="{21E1268B-76E6-83E7-F11B-06A123970734}"/>
              </a:ext>
            </a:extLst>
          </p:cNvPr>
          <p:cNvGraphicFramePr>
            <a:graphicFrameLocks noGrp="1"/>
          </p:cNvGraphicFramePr>
          <p:nvPr>
            <p:ph idx="1"/>
            <p:extLst>
              <p:ext uri="{D42A27DB-BD31-4B8C-83A1-F6EECF244321}">
                <p14:modId xmlns:p14="http://schemas.microsoft.com/office/powerpoint/2010/main" val="1271761364"/>
              </p:ext>
            </p:extLst>
          </p:nvPr>
        </p:nvGraphicFramePr>
        <p:xfrm>
          <a:off x="1218882" y="1732280"/>
          <a:ext cx="9751060" cy="4439920"/>
        </p:xfrm>
        <a:graphic>
          <a:graphicData uri="http://schemas.openxmlformats.org/drawingml/2006/table">
            <a:tbl>
              <a:tblPr firstRow="1" bandRow="1">
                <a:tableStyleId>{5A111915-BE36-4E01-A7E5-04B1672EAD32}</a:tableStyleId>
              </a:tblPr>
              <a:tblGrid>
                <a:gridCol w="3848100">
                  <a:extLst>
                    <a:ext uri="{9D8B030D-6E8A-4147-A177-3AD203B41FA5}">
                      <a16:colId xmlns:a16="http://schemas.microsoft.com/office/drawing/2014/main" val="2649756052"/>
                    </a:ext>
                  </a:extLst>
                </a:gridCol>
                <a:gridCol w="5902960">
                  <a:extLst>
                    <a:ext uri="{9D8B030D-6E8A-4147-A177-3AD203B41FA5}">
                      <a16:colId xmlns:a16="http://schemas.microsoft.com/office/drawing/2014/main" val="4062004628"/>
                    </a:ext>
                  </a:extLst>
                </a:gridCol>
              </a:tblGrid>
              <a:tr h="370840">
                <a:tc>
                  <a:txBody>
                    <a:bodyPr/>
                    <a:lstStyle/>
                    <a:p>
                      <a:r>
                        <a:rPr lang="en-US" sz="2000" b="1" dirty="0">
                          <a:latin typeface="Arial" panose="020B0604020202020204" pitchFamily="34" charset="0"/>
                          <a:cs typeface="Arial" panose="020B0604020202020204" pitchFamily="34" charset="0"/>
                        </a:rPr>
                        <a:t>Variable Name</a:t>
                      </a:r>
                    </a:p>
                  </a:txBody>
                  <a:tcPr/>
                </a:tc>
                <a:tc>
                  <a:txBody>
                    <a:bodyPr/>
                    <a:lstStyle/>
                    <a:p>
                      <a:r>
                        <a:rPr lang="en-US" sz="2000" dirty="0">
                          <a:latin typeface="Arial" panose="020B0604020202020204" pitchFamily="34" charset="0"/>
                          <a:cs typeface="Arial" panose="020B0604020202020204" pitchFamily="34" charset="0"/>
                        </a:rPr>
                        <a:t>Description</a:t>
                      </a:r>
                    </a:p>
                  </a:txBody>
                  <a:tcPr/>
                </a:tc>
                <a:extLst>
                  <a:ext uri="{0D108BD9-81ED-4DB2-BD59-A6C34878D82A}">
                    <a16:rowId xmlns:a16="http://schemas.microsoft.com/office/drawing/2014/main" val="2224002836"/>
                  </a:ext>
                </a:extLst>
              </a:tr>
              <a:tr h="370840">
                <a:tc>
                  <a:txBody>
                    <a:bodyPr/>
                    <a:lstStyle/>
                    <a:p>
                      <a:r>
                        <a:rPr lang="en-US" sz="1800" b="1" dirty="0">
                          <a:latin typeface="Arial" panose="020B0604020202020204" pitchFamily="34" charset="0"/>
                          <a:cs typeface="Arial" panose="020B0604020202020204" pitchFamily="34" charset="0"/>
                        </a:rPr>
                        <a:t>Food</a:t>
                      </a:r>
                    </a:p>
                  </a:txBody>
                  <a:tcPr>
                    <a:solidFill>
                      <a:schemeClr val="accent1">
                        <a:lumMod val="60000"/>
                        <a:lumOff val="40000"/>
                      </a:schemeClr>
                    </a:solidFill>
                  </a:tcPr>
                </a:tc>
                <a:tc>
                  <a:txBody>
                    <a:bodyPr/>
                    <a:lstStyle/>
                    <a:p>
                      <a:r>
                        <a:rPr lang="en-US" sz="1800" b="0" i="0" kern="1200" dirty="0">
                          <a:solidFill>
                            <a:schemeClr val="tx1"/>
                          </a:solidFill>
                          <a:effectLst/>
                          <a:latin typeface="Arial" panose="020B0604020202020204" pitchFamily="34" charset="0"/>
                          <a:ea typeface="+mn-ea"/>
                          <a:cs typeface="Arial" panose="020B0604020202020204" pitchFamily="34" charset="0"/>
                        </a:rPr>
                        <a:t>The name or type of the food item</a:t>
                      </a:r>
                      <a:endParaRPr lang="en-US" sz="1600" dirty="0">
                        <a:latin typeface="Arial" panose="020B0604020202020204" pitchFamily="34" charset="0"/>
                        <a:cs typeface="Arial" panose="020B0604020202020204" pitchFamily="34" charset="0"/>
                      </a:endParaRPr>
                    </a:p>
                  </a:txBody>
                  <a:tcPr>
                    <a:solidFill>
                      <a:schemeClr val="accent1">
                        <a:lumMod val="60000"/>
                        <a:lumOff val="40000"/>
                      </a:schemeClr>
                    </a:solidFill>
                  </a:tcPr>
                </a:tc>
                <a:extLst>
                  <a:ext uri="{0D108BD9-81ED-4DB2-BD59-A6C34878D82A}">
                    <a16:rowId xmlns:a16="http://schemas.microsoft.com/office/drawing/2014/main" val="3296104718"/>
                  </a:ext>
                </a:extLst>
              </a:tr>
              <a:tr h="370840">
                <a:tc>
                  <a:txBody>
                    <a:bodyPr/>
                    <a:lstStyle/>
                    <a:p>
                      <a:r>
                        <a:rPr lang="en-US" sz="1800" b="1" dirty="0">
                          <a:latin typeface="Arial" panose="020B0604020202020204" pitchFamily="34" charset="0"/>
                          <a:cs typeface="Arial" panose="020B0604020202020204" pitchFamily="34" charset="0"/>
                        </a:rPr>
                        <a:t>Caloric Value</a:t>
                      </a:r>
                    </a:p>
                  </a:txBody>
                  <a:tcPr>
                    <a:solidFill>
                      <a:schemeClr val="accent1">
                        <a:lumMod val="20000"/>
                        <a:lumOff val="80000"/>
                      </a:schemeClr>
                    </a:solidFill>
                  </a:tcPr>
                </a:tc>
                <a:tc>
                  <a:txBody>
                    <a:bodyPr/>
                    <a:lstStyle/>
                    <a:p>
                      <a:r>
                        <a:rPr lang="en-US" sz="1800" dirty="0">
                          <a:latin typeface="Arial" panose="020B0604020202020204" pitchFamily="34" charset="0"/>
                          <a:cs typeface="Arial" panose="020B0604020202020204" pitchFamily="34" charset="0"/>
                        </a:rPr>
                        <a:t>Total energy measured in kilocalories per 100 grams</a:t>
                      </a:r>
                    </a:p>
                  </a:txBody>
                  <a:tcPr>
                    <a:solidFill>
                      <a:schemeClr val="accent1">
                        <a:lumMod val="20000"/>
                        <a:lumOff val="80000"/>
                      </a:schemeClr>
                    </a:solidFill>
                  </a:tcPr>
                </a:tc>
                <a:extLst>
                  <a:ext uri="{0D108BD9-81ED-4DB2-BD59-A6C34878D82A}">
                    <a16:rowId xmlns:a16="http://schemas.microsoft.com/office/drawing/2014/main" val="3546786450"/>
                  </a:ext>
                </a:extLst>
              </a:tr>
              <a:tr h="370840">
                <a:tc>
                  <a:txBody>
                    <a:bodyPr/>
                    <a:lstStyle/>
                    <a:p>
                      <a:r>
                        <a:rPr lang="en-US" sz="1800" b="1" dirty="0">
                          <a:latin typeface="Arial" panose="020B0604020202020204" pitchFamily="34" charset="0"/>
                          <a:cs typeface="Arial" panose="020B0604020202020204" pitchFamily="34" charset="0"/>
                        </a:rPr>
                        <a:t>Fat</a:t>
                      </a:r>
                    </a:p>
                  </a:txBody>
                  <a:tcPr>
                    <a:solidFill>
                      <a:schemeClr val="accent1">
                        <a:lumMod val="60000"/>
                        <a:lumOff val="40000"/>
                      </a:schemeClr>
                    </a:solidFill>
                  </a:tcPr>
                </a:tc>
                <a:tc>
                  <a:txBody>
                    <a:bodyPr/>
                    <a:lstStyle/>
                    <a:p>
                      <a:r>
                        <a:rPr lang="en-US" sz="1800" b="0" i="0" kern="1200" dirty="0">
                          <a:solidFill>
                            <a:schemeClr val="tx1"/>
                          </a:solidFill>
                          <a:effectLst/>
                          <a:latin typeface="Arial" panose="020B0604020202020204" pitchFamily="34" charset="0"/>
                          <a:ea typeface="+mn-ea"/>
                          <a:cs typeface="Arial" panose="020B0604020202020204" pitchFamily="34" charset="0"/>
                        </a:rPr>
                        <a:t>Total amount of fats (in grams)</a:t>
                      </a:r>
                      <a:endParaRPr lang="en-US" sz="1600" dirty="0">
                        <a:latin typeface="Arial" panose="020B0604020202020204" pitchFamily="34" charset="0"/>
                        <a:cs typeface="Arial" panose="020B0604020202020204" pitchFamily="34" charset="0"/>
                      </a:endParaRPr>
                    </a:p>
                  </a:txBody>
                  <a:tcPr>
                    <a:solidFill>
                      <a:schemeClr val="accent1">
                        <a:lumMod val="60000"/>
                        <a:lumOff val="40000"/>
                      </a:schemeClr>
                    </a:solidFill>
                  </a:tcPr>
                </a:tc>
                <a:extLst>
                  <a:ext uri="{0D108BD9-81ED-4DB2-BD59-A6C34878D82A}">
                    <a16:rowId xmlns:a16="http://schemas.microsoft.com/office/drawing/2014/main" val="4100615280"/>
                  </a:ext>
                </a:extLst>
              </a:tr>
              <a:tr h="370840">
                <a:tc>
                  <a:txBody>
                    <a:bodyPr/>
                    <a:lstStyle/>
                    <a:p>
                      <a:r>
                        <a:rPr lang="en-US" sz="1800" b="1" dirty="0">
                          <a:latin typeface="Arial" panose="020B0604020202020204" pitchFamily="34" charset="0"/>
                          <a:cs typeface="Arial" panose="020B0604020202020204" pitchFamily="34" charset="0"/>
                        </a:rPr>
                        <a:t>Saturated Fats…</a:t>
                      </a:r>
                    </a:p>
                  </a:txBody>
                  <a:tcPr>
                    <a:solidFill>
                      <a:schemeClr val="accent1">
                        <a:lumMod val="20000"/>
                        <a:lumOff val="80000"/>
                      </a:schemeClr>
                    </a:solidFill>
                  </a:tcPr>
                </a:tc>
                <a:tc>
                  <a:txBody>
                    <a:bodyPr/>
                    <a:lstStyle/>
                    <a:p>
                      <a:r>
                        <a:rPr lang="en-US" sz="1800" b="0" i="0" kern="1200" dirty="0">
                          <a:solidFill>
                            <a:schemeClr val="tx1"/>
                          </a:solidFill>
                          <a:effectLst/>
                          <a:latin typeface="Arial" panose="020B0604020202020204" pitchFamily="34" charset="0"/>
                          <a:ea typeface="+mn-ea"/>
                          <a:cs typeface="Arial" panose="020B0604020202020204" pitchFamily="34" charset="0"/>
                        </a:rPr>
                        <a:t>Fats that typically raise the level of cholesterol in the blood (in grams)</a:t>
                      </a:r>
                      <a:endParaRPr lang="en-US" sz="1600" dirty="0">
                        <a:latin typeface="Arial" panose="020B0604020202020204" pitchFamily="34" charset="0"/>
                        <a:cs typeface="Arial" panose="020B0604020202020204" pitchFamily="34" charset="0"/>
                      </a:endParaRPr>
                    </a:p>
                  </a:txBody>
                  <a:tcPr>
                    <a:solidFill>
                      <a:schemeClr val="accent1">
                        <a:lumMod val="20000"/>
                        <a:lumOff val="80000"/>
                      </a:schemeClr>
                    </a:solidFill>
                  </a:tcPr>
                </a:tc>
                <a:extLst>
                  <a:ext uri="{0D108BD9-81ED-4DB2-BD59-A6C34878D82A}">
                    <a16:rowId xmlns:a16="http://schemas.microsoft.com/office/drawing/2014/main" val="3283958832"/>
                  </a:ext>
                </a:extLst>
              </a:tr>
              <a:tr h="370840">
                <a:tc>
                  <a:txBody>
                    <a:bodyPr/>
                    <a:lstStyle/>
                    <a:p>
                      <a:r>
                        <a:rPr lang="en-US" sz="1800" b="1" dirty="0">
                          <a:latin typeface="Arial" panose="020B0604020202020204" pitchFamily="34" charset="0"/>
                          <a:cs typeface="Arial" panose="020B0604020202020204" pitchFamily="34" charset="0"/>
                        </a:rPr>
                        <a:t>…Potassium</a:t>
                      </a:r>
                    </a:p>
                  </a:txBody>
                  <a:tcPr>
                    <a:solidFill>
                      <a:schemeClr val="accent1">
                        <a:lumMod val="60000"/>
                        <a:lumOff val="40000"/>
                      </a:schemeClr>
                    </a:solidFill>
                  </a:tcPr>
                </a:tc>
                <a:tc>
                  <a:txBody>
                    <a:bodyPr/>
                    <a:lstStyle/>
                    <a:p>
                      <a:r>
                        <a:rPr lang="en-US" sz="1800" dirty="0">
                          <a:latin typeface="Arial" panose="020B0604020202020204" pitchFamily="34" charset="0"/>
                          <a:cs typeface="Arial" panose="020B0604020202020204" pitchFamily="34" charset="0"/>
                        </a:rPr>
                        <a:t>Helps regulate fluid balance, muscle contractions, and nerve signals (in mg)</a:t>
                      </a:r>
                    </a:p>
                  </a:txBody>
                  <a:tcPr>
                    <a:solidFill>
                      <a:schemeClr val="accent1">
                        <a:lumMod val="60000"/>
                        <a:lumOff val="40000"/>
                      </a:schemeClr>
                    </a:solidFill>
                  </a:tcPr>
                </a:tc>
                <a:extLst>
                  <a:ext uri="{0D108BD9-81ED-4DB2-BD59-A6C34878D82A}">
                    <a16:rowId xmlns:a16="http://schemas.microsoft.com/office/drawing/2014/main" val="4061332767"/>
                  </a:ext>
                </a:extLst>
              </a:tr>
              <a:tr h="370840">
                <a:tc>
                  <a:txBody>
                    <a:bodyPr/>
                    <a:lstStyle/>
                    <a:p>
                      <a:r>
                        <a:rPr lang="en-US" sz="1800" b="1" dirty="0">
                          <a:latin typeface="Arial" panose="020B0604020202020204" pitchFamily="34" charset="0"/>
                          <a:cs typeface="Arial" panose="020B0604020202020204" pitchFamily="34" charset="0"/>
                        </a:rPr>
                        <a:t>Selenium</a:t>
                      </a:r>
                    </a:p>
                  </a:txBody>
                  <a:tcPr>
                    <a:solidFill>
                      <a:schemeClr val="accent1">
                        <a:lumMod val="20000"/>
                        <a:lumOff val="80000"/>
                      </a:schemeClr>
                    </a:solidFill>
                  </a:tcPr>
                </a:tc>
                <a:tc>
                  <a:txBody>
                    <a:bodyPr/>
                    <a:lstStyle/>
                    <a:p>
                      <a:r>
                        <a:rPr lang="en-US" sz="1800" dirty="0">
                          <a:latin typeface="Arial" panose="020B0604020202020204" pitchFamily="34" charset="0"/>
                          <a:cs typeface="Arial" panose="020B0604020202020204" pitchFamily="34" charset="0"/>
                        </a:rPr>
                        <a:t>Important for reproduction, thyroid gland function (in mg)</a:t>
                      </a:r>
                    </a:p>
                  </a:txBody>
                  <a:tcPr>
                    <a:solidFill>
                      <a:schemeClr val="accent1">
                        <a:lumMod val="20000"/>
                        <a:lumOff val="80000"/>
                      </a:schemeClr>
                    </a:solidFill>
                  </a:tcPr>
                </a:tc>
                <a:extLst>
                  <a:ext uri="{0D108BD9-81ED-4DB2-BD59-A6C34878D82A}">
                    <a16:rowId xmlns:a16="http://schemas.microsoft.com/office/drawing/2014/main" val="2926211198"/>
                  </a:ext>
                </a:extLst>
              </a:tr>
              <a:tr h="370840">
                <a:tc>
                  <a:txBody>
                    <a:bodyPr/>
                    <a:lstStyle/>
                    <a:p>
                      <a:r>
                        <a:rPr lang="en-US" sz="1800" b="1" dirty="0">
                          <a:latin typeface="Arial" panose="020B0604020202020204" pitchFamily="34" charset="0"/>
                          <a:cs typeface="Arial" panose="020B0604020202020204" pitchFamily="34" charset="0"/>
                        </a:rPr>
                        <a:t>Zinc</a:t>
                      </a:r>
                    </a:p>
                  </a:txBody>
                  <a:tcPr>
                    <a:solidFill>
                      <a:schemeClr val="accent1">
                        <a:lumMod val="60000"/>
                        <a:lumOff val="40000"/>
                      </a:schemeClr>
                    </a:solidFill>
                  </a:tcPr>
                </a:tc>
                <a:tc>
                  <a:txBody>
                    <a:bodyPr/>
                    <a:lstStyle/>
                    <a:p>
                      <a:r>
                        <a:rPr lang="en-US" sz="1800" dirty="0">
                          <a:latin typeface="Arial" panose="020B0604020202020204" pitchFamily="34" charset="0"/>
                          <a:cs typeface="Arial" panose="020B0604020202020204" pitchFamily="34" charset="0"/>
                        </a:rPr>
                        <a:t>Necessary for the immune system to properly function and plays a role in cell division (in mg)</a:t>
                      </a:r>
                    </a:p>
                  </a:txBody>
                  <a:tcPr>
                    <a:solidFill>
                      <a:schemeClr val="accent1">
                        <a:lumMod val="60000"/>
                        <a:lumOff val="40000"/>
                      </a:schemeClr>
                    </a:solidFill>
                  </a:tcPr>
                </a:tc>
                <a:extLst>
                  <a:ext uri="{0D108BD9-81ED-4DB2-BD59-A6C34878D82A}">
                    <a16:rowId xmlns:a16="http://schemas.microsoft.com/office/drawing/2014/main" val="3409803969"/>
                  </a:ext>
                </a:extLst>
              </a:tr>
              <a:tr h="370840">
                <a:tc>
                  <a:txBody>
                    <a:bodyPr/>
                    <a:lstStyle/>
                    <a:p>
                      <a:r>
                        <a:rPr lang="en-US" sz="1800" b="1" dirty="0">
                          <a:latin typeface="Arial" panose="020B0604020202020204" pitchFamily="34" charset="0"/>
                          <a:cs typeface="Arial" panose="020B0604020202020204" pitchFamily="34" charset="0"/>
                        </a:rPr>
                        <a:t>Nutrition Density</a:t>
                      </a:r>
                    </a:p>
                  </a:txBody>
                  <a:tcPr>
                    <a:solidFill>
                      <a:schemeClr val="accent1">
                        <a:lumMod val="20000"/>
                        <a:lumOff val="80000"/>
                      </a:schemeClr>
                    </a:solidFill>
                  </a:tcPr>
                </a:tc>
                <a:tc>
                  <a:txBody>
                    <a:bodyPr/>
                    <a:lstStyle/>
                    <a:p>
                      <a:r>
                        <a:rPr lang="en-US" sz="1800" dirty="0">
                          <a:latin typeface="Arial" panose="020B0604020202020204" pitchFamily="34" charset="0"/>
                          <a:cs typeface="Arial" panose="020B0604020202020204" pitchFamily="34" charset="0"/>
                        </a:rPr>
                        <a:t>A metric indicating the nutrient richness of the food per calorie</a:t>
                      </a:r>
                    </a:p>
                  </a:txBody>
                  <a:tcPr>
                    <a:solidFill>
                      <a:schemeClr val="accent1">
                        <a:lumMod val="20000"/>
                        <a:lumOff val="80000"/>
                      </a:schemeClr>
                    </a:solidFill>
                  </a:tcPr>
                </a:tc>
                <a:extLst>
                  <a:ext uri="{0D108BD9-81ED-4DB2-BD59-A6C34878D82A}">
                    <a16:rowId xmlns:a16="http://schemas.microsoft.com/office/drawing/2014/main" val="3885369251"/>
                  </a:ext>
                </a:extLst>
              </a:tr>
            </a:tbl>
          </a:graphicData>
        </a:graphic>
      </p:graphicFrame>
      <p:pic>
        <p:nvPicPr>
          <p:cNvPr id="6" name="Audio 5">
            <a:hlinkClick r:id="" action="ppaction://media"/>
            <a:extLst>
              <a:ext uri="{FF2B5EF4-FFF2-40B4-BE49-F238E27FC236}">
                <a16:creationId xmlns:a16="http://schemas.microsoft.com/office/drawing/2014/main" id="{B154D317-A771-8FEC-BBEC-EB66B778BC7B}"/>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1864647593"/>
      </p:ext>
    </p:extLst>
  </p:cSld>
  <p:clrMapOvr>
    <a:masterClrMapping/>
  </p:clrMapOvr>
  <mc:AlternateContent xmlns:mc="http://schemas.openxmlformats.org/markup-compatibility/2006">
    <mc:Choice xmlns:p14="http://schemas.microsoft.com/office/powerpoint/2010/main" Requires="p14">
      <p:transition spd="med" p14:dur="700" advTm="45313">
        <p:fade/>
      </p:transition>
    </mc:Choice>
    <mc:Fallback>
      <p:transition spd="med" advTm="4531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7ECA4-C8EC-CDE8-0689-C07A41CA6E3E}"/>
              </a:ext>
            </a:extLst>
          </p:cNvPr>
          <p:cNvSpPr>
            <a:spLocks noGrp="1"/>
          </p:cNvSpPr>
          <p:nvPr>
            <p:ph type="title"/>
          </p:nvPr>
        </p:nvSpPr>
        <p:spPr/>
        <p:txBody>
          <a:bodyPr/>
          <a:lstStyle/>
          <a:p>
            <a:r>
              <a:rPr lang="en-US" dirty="0">
                <a:latin typeface="Algerian" panose="04020705040A02060702" pitchFamily="82" charset="0"/>
              </a:rPr>
              <a:t>Correlation EDA</a:t>
            </a:r>
          </a:p>
        </p:txBody>
      </p:sp>
      <p:pic>
        <p:nvPicPr>
          <p:cNvPr id="4" name="Picture 3">
            <a:extLst>
              <a:ext uri="{FF2B5EF4-FFF2-40B4-BE49-F238E27FC236}">
                <a16:creationId xmlns:a16="http://schemas.microsoft.com/office/drawing/2014/main" id="{FFCCB329-2867-5730-8B37-AD8922AC96C9}"/>
              </a:ext>
            </a:extLst>
          </p:cNvPr>
          <p:cNvPicPr>
            <a:picLocks noChangeAspect="1"/>
          </p:cNvPicPr>
          <p:nvPr/>
        </p:nvPicPr>
        <p:blipFill>
          <a:blip r:embed="rId4"/>
          <a:stretch>
            <a:fillRect/>
          </a:stretch>
        </p:blipFill>
        <p:spPr>
          <a:xfrm>
            <a:off x="722947" y="1447800"/>
            <a:ext cx="10742929" cy="5105400"/>
          </a:xfrm>
          <a:prstGeom prst="rect">
            <a:avLst/>
          </a:prstGeom>
        </p:spPr>
      </p:pic>
      <p:pic>
        <p:nvPicPr>
          <p:cNvPr id="6" name="Audio 5">
            <a:hlinkClick r:id="" action="ppaction://media"/>
            <a:extLst>
              <a:ext uri="{FF2B5EF4-FFF2-40B4-BE49-F238E27FC236}">
                <a16:creationId xmlns:a16="http://schemas.microsoft.com/office/drawing/2014/main" id="{8C2082EA-4AED-5AD4-ADA5-9DD5862CE2D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3651325969"/>
      </p:ext>
    </p:extLst>
  </p:cSld>
  <p:clrMapOvr>
    <a:masterClrMapping/>
  </p:clrMapOvr>
  <mc:AlternateContent xmlns:mc="http://schemas.openxmlformats.org/markup-compatibility/2006">
    <mc:Choice xmlns:p14="http://schemas.microsoft.com/office/powerpoint/2010/main" Requires="p14">
      <p:transition spd="med" p14:dur="700" advTm="38107">
        <p:fade/>
      </p:transition>
    </mc:Choice>
    <mc:Fallback>
      <p:transition spd="med" advTm="3810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68EE2-8B9B-D419-B677-B5656F18B438}"/>
              </a:ext>
            </a:extLst>
          </p:cNvPr>
          <p:cNvSpPr>
            <a:spLocks noGrp="1"/>
          </p:cNvSpPr>
          <p:nvPr>
            <p:ph type="title"/>
          </p:nvPr>
        </p:nvSpPr>
        <p:spPr/>
        <p:txBody>
          <a:bodyPr/>
          <a:lstStyle/>
          <a:p>
            <a:r>
              <a:rPr lang="en-US" dirty="0">
                <a:latin typeface="Algerian" panose="04020705040A02060702" pitchFamily="82" charset="0"/>
              </a:rPr>
              <a:t>Histogram EDA</a:t>
            </a:r>
          </a:p>
        </p:txBody>
      </p:sp>
      <p:pic>
        <p:nvPicPr>
          <p:cNvPr id="4" name="Picture 3">
            <a:extLst>
              <a:ext uri="{FF2B5EF4-FFF2-40B4-BE49-F238E27FC236}">
                <a16:creationId xmlns:a16="http://schemas.microsoft.com/office/drawing/2014/main" id="{4883D021-0124-E467-0B68-9B62D686D7CD}"/>
              </a:ext>
            </a:extLst>
          </p:cNvPr>
          <p:cNvPicPr>
            <a:picLocks noChangeAspect="1"/>
          </p:cNvPicPr>
          <p:nvPr/>
        </p:nvPicPr>
        <p:blipFill>
          <a:blip r:embed="rId4"/>
          <a:stretch>
            <a:fillRect/>
          </a:stretch>
        </p:blipFill>
        <p:spPr>
          <a:xfrm>
            <a:off x="531812" y="1613647"/>
            <a:ext cx="5438775" cy="4314825"/>
          </a:xfrm>
          <a:prstGeom prst="rect">
            <a:avLst/>
          </a:prstGeom>
        </p:spPr>
      </p:pic>
      <p:pic>
        <p:nvPicPr>
          <p:cNvPr id="5" name="Picture 4">
            <a:extLst>
              <a:ext uri="{FF2B5EF4-FFF2-40B4-BE49-F238E27FC236}">
                <a16:creationId xmlns:a16="http://schemas.microsoft.com/office/drawing/2014/main" id="{0154E26F-98F0-6630-77B4-529EB7A51546}"/>
              </a:ext>
            </a:extLst>
          </p:cNvPr>
          <p:cNvPicPr>
            <a:picLocks noChangeAspect="1"/>
          </p:cNvPicPr>
          <p:nvPr/>
        </p:nvPicPr>
        <p:blipFill>
          <a:blip r:embed="rId5"/>
          <a:stretch>
            <a:fillRect/>
          </a:stretch>
        </p:blipFill>
        <p:spPr>
          <a:xfrm>
            <a:off x="5970587" y="1613647"/>
            <a:ext cx="5495925" cy="4314825"/>
          </a:xfrm>
          <a:prstGeom prst="rect">
            <a:avLst/>
          </a:prstGeom>
        </p:spPr>
      </p:pic>
      <p:pic>
        <p:nvPicPr>
          <p:cNvPr id="6" name="Audio 5">
            <a:hlinkClick r:id="" action="ppaction://media"/>
            <a:extLst>
              <a:ext uri="{FF2B5EF4-FFF2-40B4-BE49-F238E27FC236}">
                <a16:creationId xmlns:a16="http://schemas.microsoft.com/office/drawing/2014/main" id="{533F5939-4E34-367E-9AF5-E4FB4043258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2557848398"/>
      </p:ext>
    </p:extLst>
  </p:cSld>
  <p:clrMapOvr>
    <a:masterClrMapping/>
  </p:clrMapOvr>
  <mc:AlternateContent xmlns:mc="http://schemas.openxmlformats.org/markup-compatibility/2006">
    <mc:Choice xmlns:p14="http://schemas.microsoft.com/office/powerpoint/2010/main" Requires="p14">
      <p:transition spd="med" p14:dur="700" advTm="16575">
        <p:fade/>
      </p:transition>
    </mc:Choice>
    <mc:Fallback>
      <p:transition spd="med" advTm="1657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08736-2A2E-1188-D2C0-FEFA238D4CC8}"/>
              </a:ext>
            </a:extLst>
          </p:cNvPr>
          <p:cNvSpPr>
            <a:spLocks noGrp="1"/>
          </p:cNvSpPr>
          <p:nvPr>
            <p:ph type="title"/>
          </p:nvPr>
        </p:nvSpPr>
        <p:spPr/>
        <p:txBody>
          <a:bodyPr/>
          <a:lstStyle/>
          <a:p>
            <a:r>
              <a:rPr lang="en-US" dirty="0">
                <a:latin typeface="Algerian" panose="04020705040A02060702" pitchFamily="82" charset="0"/>
              </a:rPr>
              <a:t>Bar Chart EDA</a:t>
            </a:r>
          </a:p>
        </p:txBody>
      </p:sp>
      <p:pic>
        <p:nvPicPr>
          <p:cNvPr id="4" name="Picture 3">
            <a:extLst>
              <a:ext uri="{FF2B5EF4-FFF2-40B4-BE49-F238E27FC236}">
                <a16:creationId xmlns:a16="http://schemas.microsoft.com/office/drawing/2014/main" id="{6508294E-A488-9323-9FF0-A544E2CAA3A3}"/>
              </a:ext>
            </a:extLst>
          </p:cNvPr>
          <p:cNvPicPr>
            <a:picLocks noChangeAspect="1"/>
          </p:cNvPicPr>
          <p:nvPr/>
        </p:nvPicPr>
        <p:blipFill>
          <a:blip r:embed="rId4"/>
          <a:stretch>
            <a:fillRect/>
          </a:stretch>
        </p:blipFill>
        <p:spPr>
          <a:xfrm>
            <a:off x="197409" y="1981200"/>
            <a:ext cx="5733388" cy="3946652"/>
          </a:xfrm>
          <a:prstGeom prst="rect">
            <a:avLst/>
          </a:prstGeom>
        </p:spPr>
      </p:pic>
      <p:pic>
        <p:nvPicPr>
          <p:cNvPr id="5" name="Picture 4">
            <a:extLst>
              <a:ext uri="{FF2B5EF4-FFF2-40B4-BE49-F238E27FC236}">
                <a16:creationId xmlns:a16="http://schemas.microsoft.com/office/drawing/2014/main" id="{5D132208-53F6-0BB4-EB86-CD4613D47845}"/>
              </a:ext>
            </a:extLst>
          </p:cNvPr>
          <p:cNvPicPr>
            <a:picLocks noChangeAspect="1"/>
          </p:cNvPicPr>
          <p:nvPr/>
        </p:nvPicPr>
        <p:blipFill>
          <a:blip r:embed="rId5"/>
          <a:stretch>
            <a:fillRect/>
          </a:stretch>
        </p:blipFill>
        <p:spPr>
          <a:xfrm>
            <a:off x="6181166" y="1981200"/>
            <a:ext cx="5810250" cy="3946652"/>
          </a:xfrm>
          <a:prstGeom prst="rect">
            <a:avLst/>
          </a:prstGeom>
        </p:spPr>
      </p:pic>
      <p:pic>
        <p:nvPicPr>
          <p:cNvPr id="7" name="Audio 6">
            <a:hlinkClick r:id="" action="ppaction://media"/>
            <a:extLst>
              <a:ext uri="{FF2B5EF4-FFF2-40B4-BE49-F238E27FC236}">
                <a16:creationId xmlns:a16="http://schemas.microsoft.com/office/drawing/2014/main" id="{A7545F8F-FE62-5DB0-529D-309C8CEF83C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4248614774"/>
      </p:ext>
    </p:extLst>
  </p:cSld>
  <p:clrMapOvr>
    <a:masterClrMapping/>
  </p:clrMapOvr>
  <mc:AlternateContent xmlns:mc="http://schemas.openxmlformats.org/markup-compatibility/2006">
    <mc:Choice xmlns:p14="http://schemas.microsoft.com/office/powerpoint/2010/main" Requires="p14">
      <p:transition spd="med" p14:dur="700" advTm="15080">
        <p:fade/>
      </p:transition>
    </mc:Choice>
    <mc:Fallback>
      <p:transition spd="med" advTm="1508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CF60F-3349-D539-CD6D-5B357379F0E7}"/>
              </a:ext>
            </a:extLst>
          </p:cNvPr>
          <p:cNvSpPr>
            <a:spLocks noGrp="1"/>
          </p:cNvSpPr>
          <p:nvPr>
            <p:ph type="title"/>
          </p:nvPr>
        </p:nvSpPr>
        <p:spPr/>
        <p:txBody>
          <a:bodyPr/>
          <a:lstStyle/>
          <a:p>
            <a:r>
              <a:rPr lang="en-US" dirty="0">
                <a:latin typeface="Algerian" panose="04020705040A02060702" pitchFamily="82" charset="0"/>
              </a:rPr>
              <a:t>Data Preparation</a:t>
            </a:r>
          </a:p>
        </p:txBody>
      </p:sp>
      <p:sp>
        <p:nvSpPr>
          <p:cNvPr id="3" name="Content Placeholder 2">
            <a:extLst>
              <a:ext uri="{FF2B5EF4-FFF2-40B4-BE49-F238E27FC236}">
                <a16:creationId xmlns:a16="http://schemas.microsoft.com/office/drawing/2014/main" id="{13322E87-05F2-1658-29CA-EC44DA6ED998}"/>
              </a:ext>
            </a:extLst>
          </p:cNvPr>
          <p:cNvSpPr>
            <a:spLocks noGrp="1"/>
          </p:cNvSpPr>
          <p:nvPr>
            <p:ph idx="1"/>
          </p:nvPr>
        </p:nvSpPr>
        <p:spPr/>
        <p:txBody>
          <a:bodyPr/>
          <a:lstStyle/>
          <a:p>
            <a:r>
              <a:rPr lang="en-US" dirty="0">
                <a:latin typeface="Arial" panose="020B0604020202020204" pitchFamily="34" charset="0"/>
                <a:cs typeface="Arial" panose="020B0604020202020204" pitchFamily="34" charset="0"/>
              </a:rPr>
              <a:t>Combined the five datasets into one all-inclusive dataset</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Removed irrelevant columns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Corrected the data types within the dataset</a:t>
            </a:r>
          </a:p>
        </p:txBody>
      </p:sp>
      <p:pic>
        <p:nvPicPr>
          <p:cNvPr id="4" name="Audio 3">
            <a:hlinkClick r:id="" action="ppaction://media"/>
            <a:extLst>
              <a:ext uri="{FF2B5EF4-FFF2-40B4-BE49-F238E27FC236}">
                <a16:creationId xmlns:a16="http://schemas.microsoft.com/office/drawing/2014/main" id="{387DF84C-8916-C239-CDD4-DDF13028246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3856956034"/>
      </p:ext>
    </p:extLst>
  </p:cSld>
  <p:clrMapOvr>
    <a:masterClrMapping/>
  </p:clrMapOvr>
  <mc:AlternateContent xmlns:mc="http://schemas.openxmlformats.org/markup-compatibility/2006">
    <mc:Choice xmlns:p14="http://schemas.microsoft.com/office/powerpoint/2010/main" Requires="p14">
      <p:transition spd="med" p14:dur="700" advTm="17942">
        <p:fade/>
      </p:transition>
    </mc:Choice>
    <mc:Fallback>
      <p:transition spd="med" advTm="1794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49D30-B72E-A85C-67F4-06A66B8F335A}"/>
              </a:ext>
            </a:extLst>
          </p:cNvPr>
          <p:cNvSpPr>
            <a:spLocks noGrp="1"/>
          </p:cNvSpPr>
          <p:nvPr>
            <p:ph type="title"/>
          </p:nvPr>
        </p:nvSpPr>
        <p:spPr/>
        <p:txBody>
          <a:bodyPr/>
          <a:lstStyle/>
          <a:p>
            <a:r>
              <a:rPr lang="en-US" dirty="0">
                <a:latin typeface="Algerian" panose="04020705040A02060702" pitchFamily="82" charset="0"/>
              </a:rPr>
              <a:t>Modeling</a:t>
            </a:r>
          </a:p>
        </p:txBody>
      </p:sp>
      <p:sp>
        <p:nvSpPr>
          <p:cNvPr id="3" name="Content Placeholder 2">
            <a:extLst>
              <a:ext uri="{FF2B5EF4-FFF2-40B4-BE49-F238E27FC236}">
                <a16:creationId xmlns:a16="http://schemas.microsoft.com/office/drawing/2014/main" id="{483A923D-D009-606C-C325-B0AAE0D63A0E}"/>
              </a:ext>
            </a:extLst>
          </p:cNvPr>
          <p:cNvSpPr>
            <a:spLocks noGrp="1"/>
          </p:cNvSpPr>
          <p:nvPr>
            <p:ph idx="1"/>
          </p:nvPr>
        </p:nvSpPr>
        <p:spPr/>
        <p:txBody>
          <a:bodyPr/>
          <a:lstStyle/>
          <a:p>
            <a:endParaRPr lang="en-US" dirty="0"/>
          </a:p>
          <a:p>
            <a:r>
              <a:rPr lang="en-US" dirty="0">
                <a:latin typeface="Arial" panose="020B0604020202020204" pitchFamily="34" charset="0"/>
                <a:cs typeface="Arial" panose="020B0604020202020204" pitchFamily="34" charset="0"/>
              </a:rPr>
              <a:t>Model 1: Ordinary Least Squares Model with L2 Normalization</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Model 2: Ensemble Stacking Regressor using Decision Tree, Random Forest, and Gradient Boosting Regressors</a:t>
            </a:r>
          </a:p>
        </p:txBody>
      </p:sp>
      <p:pic>
        <p:nvPicPr>
          <p:cNvPr id="4" name="Audio 3">
            <a:hlinkClick r:id="" action="ppaction://media"/>
            <a:extLst>
              <a:ext uri="{FF2B5EF4-FFF2-40B4-BE49-F238E27FC236}">
                <a16:creationId xmlns:a16="http://schemas.microsoft.com/office/drawing/2014/main" id="{D28F61B3-12C7-5A49-9764-7F3386472BA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1185908945"/>
      </p:ext>
    </p:extLst>
  </p:cSld>
  <p:clrMapOvr>
    <a:masterClrMapping/>
  </p:clrMapOvr>
  <mc:AlternateContent xmlns:mc="http://schemas.openxmlformats.org/markup-compatibility/2006">
    <mc:Choice xmlns:p14="http://schemas.microsoft.com/office/powerpoint/2010/main" Requires="p14">
      <p:transition spd="med" p14:dur="700" advTm="26962">
        <p:fade/>
      </p:transition>
    </mc:Choice>
    <mc:Fallback>
      <p:transition spd="med" advTm="2696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Cooking 16x9">
  <a:themeElements>
    <a:clrScheme name="Cooking_16x9">
      <a:dk1>
        <a:srgbClr val="000000"/>
      </a:dk1>
      <a:lt1>
        <a:sysClr val="window" lastClr="FFFFFF"/>
      </a:lt1>
      <a:dk2>
        <a:srgbClr val="7F7F7F"/>
      </a:dk2>
      <a:lt2>
        <a:srgbClr val="E6E6E6"/>
      </a:lt2>
      <a:accent1>
        <a:srgbClr val="89C01C"/>
      </a:accent1>
      <a:accent2>
        <a:srgbClr val="FCB22C"/>
      </a:accent2>
      <a:accent3>
        <a:srgbClr val="FE750E"/>
      </a:accent3>
      <a:accent4>
        <a:srgbClr val="F23610"/>
      </a:accent4>
      <a:accent5>
        <a:srgbClr val="7C283A"/>
      </a:accent5>
      <a:accent6>
        <a:srgbClr val="3E7520"/>
      </a:accent6>
      <a:hlink>
        <a:srgbClr val="89C01C"/>
      </a:hlink>
      <a:folHlink>
        <a:srgbClr val="A6A6A6"/>
      </a:folHlink>
    </a:clrScheme>
    <a:fontScheme name="Constantia">
      <a:maj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gradFill rotWithShape="1">
          <a:gsLst>
            <a:gs pos="0">
              <a:schemeClr val="phClr">
                <a:tint val="50000"/>
                <a:satMod val="180000"/>
              </a:schemeClr>
            </a:gs>
            <a:gs pos="100000">
              <a:schemeClr val="phClr">
                <a:shade val="45000"/>
                <a:satMod val="120000"/>
              </a:schemeClr>
            </a:gs>
          </a:gsLst>
          <a:path path="circle">
            <a:fillToRect l="180000" t="50000" b="50000"/>
          </a:path>
        </a:gradFill>
      </a:bgFillStyleLst>
    </a:fmtScheme>
  </a:themeElements>
  <a:objectDefaults/>
  <a:extraClrSchemeLst/>
  <a:extLst>
    <a:ext uri="{05A4C25C-085E-4340-85A3-A5531E510DB2}">
      <thm15:themeFamily xmlns:thm15="http://schemas.microsoft.com/office/thememl/2012/main" name="Fresh food presentation (widescreen).potx" id="{63DD3034-9CB5-4B6F-BCA0-530A5E267AB2}" vid="{9783A5E3-1DF2-4F3C-8902-0C2EB8A188D6}"/>
    </a:ext>
  </a:extLst>
</a:theme>
</file>

<file path=ppt/theme/theme2.xml><?xml version="1.0" encoding="utf-8"?>
<a:theme xmlns:a="http://schemas.openxmlformats.org/drawingml/2006/main" name="Office Theme">
  <a:themeElements>
    <a:clrScheme name="Cooking_16x9">
      <a:dk1>
        <a:srgbClr val="000000"/>
      </a:dk1>
      <a:lt1>
        <a:sysClr val="window" lastClr="FFFFFF"/>
      </a:lt1>
      <a:dk2>
        <a:srgbClr val="7F7F7F"/>
      </a:dk2>
      <a:lt2>
        <a:srgbClr val="E6E6E6"/>
      </a:lt2>
      <a:accent1>
        <a:srgbClr val="89C01C"/>
      </a:accent1>
      <a:accent2>
        <a:srgbClr val="FCB22C"/>
      </a:accent2>
      <a:accent3>
        <a:srgbClr val="FE750E"/>
      </a:accent3>
      <a:accent4>
        <a:srgbClr val="F23610"/>
      </a:accent4>
      <a:accent5>
        <a:srgbClr val="7C283A"/>
      </a:accent5>
      <a:accent6>
        <a:srgbClr val="3E7520"/>
      </a:accent6>
      <a:hlink>
        <a:srgbClr val="89C01C"/>
      </a:hlink>
      <a:folHlink>
        <a:srgbClr val="A6A6A6"/>
      </a:folHlink>
    </a:clrScheme>
    <a:fontScheme name="Constantia">
      <a:maj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gradFill rotWithShape="1">
          <a:gsLst>
            <a:gs pos="0">
              <a:schemeClr val="phClr">
                <a:tint val="50000"/>
                <a:satMod val="180000"/>
              </a:schemeClr>
            </a:gs>
            <a:gs pos="100000">
              <a:schemeClr val="phClr">
                <a:shade val="45000"/>
                <a:satMod val="120000"/>
              </a:schemeClr>
            </a:gs>
          </a:gsLst>
          <a:path path="circle">
            <a:fillToRect l="180000" t="50000" b="50000"/>
          </a:path>
        </a:gradFill>
      </a:bgFillStyleLst>
    </a:fmtScheme>
  </a:themeElements>
  <a:objectDefaults/>
  <a:extraClrSchemeLst/>
</a:theme>
</file>

<file path=ppt/theme/theme3.xml><?xml version="1.0" encoding="utf-8"?>
<a:theme xmlns:a="http://schemas.openxmlformats.org/drawingml/2006/main" name="Office Theme">
  <a:themeElements>
    <a:clrScheme name="Cooking_16x9">
      <a:dk1>
        <a:srgbClr val="000000"/>
      </a:dk1>
      <a:lt1>
        <a:sysClr val="window" lastClr="FFFFFF"/>
      </a:lt1>
      <a:dk2>
        <a:srgbClr val="7F7F7F"/>
      </a:dk2>
      <a:lt2>
        <a:srgbClr val="E6E6E6"/>
      </a:lt2>
      <a:accent1>
        <a:srgbClr val="89C01C"/>
      </a:accent1>
      <a:accent2>
        <a:srgbClr val="FCB22C"/>
      </a:accent2>
      <a:accent3>
        <a:srgbClr val="FE750E"/>
      </a:accent3>
      <a:accent4>
        <a:srgbClr val="F23610"/>
      </a:accent4>
      <a:accent5>
        <a:srgbClr val="7C283A"/>
      </a:accent5>
      <a:accent6>
        <a:srgbClr val="3E7520"/>
      </a:accent6>
      <a:hlink>
        <a:srgbClr val="89C01C"/>
      </a:hlink>
      <a:folHlink>
        <a:srgbClr val="A6A6A6"/>
      </a:folHlink>
    </a:clrScheme>
    <a:fontScheme name="Constantia">
      <a:maj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gradFill rotWithShape="1">
          <a:gsLst>
            <a:gs pos="0">
              <a:schemeClr val="phClr">
                <a:tint val="50000"/>
                <a:satMod val="180000"/>
              </a:schemeClr>
            </a:gs>
            <a:gs pos="100000">
              <a:schemeClr val="phClr">
                <a:shade val="45000"/>
                <a:satMod val="120000"/>
              </a:schemeClr>
            </a:gs>
          </a:gsLst>
          <a:path path="circle">
            <a:fillToRect l="180000" t="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E700CCB-20BA-4760-AB9F-AC3B63ED32E0}">
  <ds:schemaRef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purl.org/dc/dcmitype/"/>
    <ds:schemaRef ds:uri="40262f94-9f35-4ac3-9a90-690165a166b7"/>
    <ds:schemaRef ds:uri="a4f35948-e619-41b3-aa29-22878b09cfd2"/>
    <ds:schemaRef ds:uri="http://www.w3.org/XML/1998/namespace"/>
  </ds:schemaRefs>
</ds:datastoreItem>
</file>

<file path=customXml/itemProps2.xml><?xml version="1.0" encoding="utf-8"?>
<ds:datastoreItem xmlns:ds="http://schemas.openxmlformats.org/officeDocument/2006/customXml" ds:itemID="{FB14945D-DABB-422F-9B28-D299995C922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08942AA-0721-4324-BC2C-A3CB43F24E7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Fresh food presentation (widescreen)</Template>
  <TotalTime>3366</TotalTime>
  <Words>660</Words>
  <Application>Microsoft Office PowerPoint</Application>
  <PresentationFormat>Custom</PresentationFormat>
  <Paragraphs>120</Paragraphs>
  <Slides>14</Slides>
  <Notes>0</Notes>
  <HiddenSlides>0</HiddenSlides>
  <MMClips>14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Algerian</vt:lpstr>
      <vt:lpstr>Arial</vt:lpstr>
      <vt:lpstr>Constantia</vt:lpstr>
      <vt:lpstr>Cooking 16x9</vt:lpstr>
      <vt:lpstr>Predicting Nutrition Density</vt:lpstr>
      <vt:lpstr>Background</vt:lpstr>
      <vt:lpstr>The Problem</vt:lpstr>
      <vt:lpstr>The Data</vt:lpstr>
      <vt:lpstr>Correlation EDA</vt:lpstr>
      <vt:lpstr>Histogram EDA</vt:lpstr>
      <vt:lpstr>Bar Chart EDA</vt:lpstr>
      <vt:lpstr>Data Preparation</vt:lpstr>
      <vt:lpstr>Modeling</vt:lpstr>
      <vt:lpstr>Results</vt:lpstr>
      <vt:lpstr>Feature Importance</vt:lpstr>
      <vt:lpstr>Conclusions</vt:lpstr>
      <vt:lpstr>Future Recommendations</vt:lpstr>
      <vt:lpstr>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David Berberena</dc:creator>
  <cp:lastModifiedBy>David Berberena</cp:lastModifiedBy>
  <cp:revision>7</cp:revision>
  <dcterms:created xsi:type="dcterms:W3CDTF">2024-09-18T07:54:07Z</dcterms:created>
  <dcterms:modified xsi:type="dcterms:W3CDTF">2024-09-20T16:00:34Z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